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  <p:sldMasterId id="2147483648" r:id="rId2"/>
  </p:sldMasterIdLst>
  <p:notesMasterIdLst>
    <p:notesMasterId r:id="rId75"/>
  </p:notesMasterIdLst>
  <p:sldIdLst>
    <p:sldId id="287" r:id="rId3"/>
    <p:sldId id="288" r:id="rId4"/>
    <p:sldId id="257" r:id="rId5"/>
    <p:sldId id="294" r:id="rId6"/>
    <p:sldId id="295" r:id="rId7"/>
    <p:sldId id="296" r:id="rId8"/>
    <p:sldId id="298" r:id="rId9"/>
    <p:sldId id="299" r:id="rId10"/>
    <p:sldId id="297" r:id="rId11"/>
    <p:sldId id="293" r:id="rId12"/>
    <p:sldId id="375" r:id="rId13"/>
    <p:sldId id="304" r:id="rId14"/>
    <p:sldId id="301" r:id="rId15"/>
    <p:sldId id="352" r:id="rId16"/>
    <p:sldId id="353" r:id="rId17"/>
    <p:sldId id="316" r:id="rId18"/>
    <p:sldId id="302" r:id="rId19"/>
    <p:sldId id="309" r:id="rId20"/>
    <p:sldId id="310" r:id="rId21"/>
    <p:sldId id="312" r:id="rId22"/>
    <p:sldId id="313" r:id="rId23"/>
    <p:sldId id="314" r:id="rId24"/>
    <p:sldId id="315" r:id="rId25"/>
    <p:sldId id="317" r:id="rId26"/>
    <p:sldId id="319" r:id="rId27"/>
    <p:sldId id="300" r:id="rId28"/>
    <p:sldId id="356" r:id="rId29"/>
    <p:sldId id="354" r:id="rId30"/>
    <p:sldId id="357" r:id="rId31"/>
    <p:sldId id="358" r:id="rId32"/>
    <p:sldId id="359" r:id="rId33"/>
    <p:sldId id="361" r:id="rId34"/>
    <p:sldId id="362" r:id="rId35"/>
    <p:sldId id="363" r:id="rId36"/>
    <p:sldId id="360" r:id="rId37"/>
    <p:sldId id="320" r:id="rId38"/>
    <p:sldId id="262" r:id="rId39"/>
    <p:sldId id="365" r:id="rId40"/>
    <p:sldId id="366" r:id="rId41"/>
    <p:sldId id="321" r:id="rId42"/>
    <p:sldId id="330" r:id="rId43"/>
    <p:sldId id="367" r:id="rId44"/>
    <p:sldId id="336" r:id="rId45"/>
    <p:sldId id="369" r:id="rId46"/>
    <p:sldId id="370" r:id="rId47"/>
    <p:sldId id="322" r:id="rId48"/>
    <p:sldId id="326" r:id="rId49"/>
    <p:sldId id="323" r:id="rId50"/>
    <p:sldId id="368" r:id="rId51"/>
    <p:sldId id="327" r:id="rId52"/>
    <p:sldId id="377" r:id="rId53"/>
    <p:sldId id="328" r:id="rId54"/>
    <p:sldId id="378" r:id="rId55"/>
    <p:sldId id="324" r:id="rId56"/>
    <p:sldId id="337" r:id="rId57"/>
    <p:sldId id="338" r:id="rId58"/>
    <p:sldId id="331" r:id="rId59"/>
    <p:sldId id="340" r:id="rId60"/>
    <p:sldId id="339" r:id="rId61"/>
    <p:sldId id="332" r:id="rId62"/>
    <p:sldId id="341" r:id="rId63"/>
    <p:sldId id="372" r:id="rId64"/>
    <p:sldId id="342" r:id="rId65"/>
    <p:sldId id="371" r:id="rId66"/>
    <p:sldId id="376" r:id="rId67"/>
    <p:sldId id="343" r:id="rId68"/>
    <p:sldId id="344" r:id="rId69"/>
    <p:sldId id="373" r:id="rId70"/>
    <p:sldId id="374" r:id="rId71"/>
    <p:sldId id="306" r:id="rId72"/>
    <p:sldId id="307" r:id="rId73"/>
    <p:sldId id="292" r:id="rId7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alibri Light" panose="020F0302020204030204" pitchFamily="34" charset="0"/>
      <p:regular r:id="rId80"/>
      <p: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Courier Std" panose="02070409020205020404" charset="0"/>
      <p:regular r:id="rId86"/>
      <p:bold r:id="rId87"/>
      <p:italic r:id="rId88"/>
      <p:boldItalic r:id="rId89"/>
    </p:embeddedFont>
    <p:embeddedFont>
      <p:font typeface="Georgia" panose="02040502050405020303" pitchFamily="18" charset="0"/>
      <p:regular r:id="rId90"/>
      <p:bold r:id="rId91"/>
      <p:italic r:id="rId92"/>
      <p:boldItalic r:id="rId93"/>
    </p:embeddedFont>
    <p:embeddedFont>
      <p:font typeface="Nunito Sans" panose="020B0604020202020204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FF5050"/>
    <a:srgbClr val="1B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A7377D-431C-440B-9048-50641672AB03}">
  <a:tblStyle styleId="{D8A7377D-431C-440B-9048-50641672AB0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5" Type="http://schemas.openxmlformats.org/officeDocument/2006/relationships/slide" Target="slides/slide3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2.fntdata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2.fntdata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8.fntdata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02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00E4-61BD-4491-938B-4C9D432B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AB02A-485C-4667-BB04-F4FC0D194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C94F7-F5F7-46B2-BE40-6C6432C1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67ED-D45F-4162-B469-A75DC07C8CE8}" type="datetimeFigureOut">
              <a:rPr lang="pt-PT" smtClean="0"/>
              <a:t>11/10/2020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BFAE-97EC-41CD-BF60-2EE52356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8BC9B-2230-4C79-899D-71D59B2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22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175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34518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4995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4323-D7FF-4CE8-BEF6-894599C1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C5CE-7EC7-4CCE-8915-787DE67E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6B1-DE94-424E-A791-CA694C2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67ED-D45F-4162-B469-A75DC07C8CE8}" type="datetimeFigureOut">
              <a:rPr lang="pt-PT" smtClean="0"/>
              <a:t>11/10/2020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C51D-EC91-41CC-A6E1-6F770E2C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E6DD-BBC0-4134-ADB4-7003A1FA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47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o do título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4" cy="93738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685739">
              <a:lnSpc>
                <a:spcPct val="80000"/>
              </a:lnSpc>
              <a:defRPr sz="2700" spc="-75">
                <a:solidFill>
                  <a:srgbClr val="0D28C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41" name="Picture Placeholder 8"/>
          <p:cNvSpPr>
            <a:spLocks noGrp="1"/>
          </p:cNvSpPr>
          <p:nvPr>
            <p:ph type="pic" idx="13"/>
          </p:nvPr>
        </p:nvSpPr>
        <p:spPr>
          <a:xfrm>
            <a:off x="5334000" y="0"/>
            <a:ext cx="3810000" cy="5143500"/>
          </a:xfrm>
          <a:prstGeom prst="rect">
            <a:avLst/>
          </a:prstGeom>
        </p:spPr>
        <p:txBody>
          <a:bodyPr tIns="45719" bIns="45719"/>
          <a:lstStyle/>
          <a:p>
            <a:endParaRPr/>
          </a:p>
        </p:txBody>
      </p:sp>
      <p:sp>
        <p:nvSpPr>
          <p:cNvPr id="43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296204" y="4832415"/>
            <a:ext cx="160482" cy="173356"/>
          </a:xfrm>
          <a:prstGeom prst="rect">
            <a:avLst/>
          </a:prstGeom>
        </p:spPr>
        <p:txBody>
          <a:bodyPr/>
          <a:lstStyle>
            <a:lvl1pPr algn="ctr" defTabSz="685748">
              <a:defRPr sz="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44379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85800" y="1"/>
            <a:ext cx="3114675" cy="2768291"/>
          </a:xfrm>
          <a:prstGeom prst="rect">
            <a:avLst/>
          </a:prstGeom>
        </p:spPr>
        <p:txBody>
          <a:bodyPr tIns="45719" bIns="45719"/>
          <a:lstStyle/>
          <a:p>
            <a:endParaRPr/>
          </a:p>
        </p:txBody>
      </p:sp>
      <p:sp>
        <p:nvSpPr>
          <p:cNvPr id="2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14025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4323-D7FF-4CE8-BEF6-894599C1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C5CE-7EC7-4CCE-8915-787DE67E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6B1-DE94-424E-A791-CA694C2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67ED-D45F-4162-B469-A75DC07C8CE8}" type="datetimeFigureOut">
              <a:rPr lang="pt-PT" smtClean="0"/>
              <a:t>11/10/2020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C51D-EC91-41CC-A6E1-6F770E2C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E6DD-BBC0-4134-ADB4-7003A1FA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28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‹nº›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67" r:id="rId2"/>
    <p:sldLayoutId id="2147483654" r:id="rId3"/>
    <p:sldLayoutId id="2147483657" r:id="rId4"/>
    <p:sldLayoutId id="2147483659" r:id="rId5"/>
    <p:sldLayoutId id="2147483669" r:id="rId6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E67ED-D45F-4162-B469-A75DC07C8CE8}" type="datetimeFigureOut">
              <a:rPr lang="pt-PT" smtClean="0"/>
              <a:t>11/10/2020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50" r:id="rId3"/>
    <p:sldLayoutId id="2147483649" r:id="rId4"/>
    <p:sldLayoutId id="2147483666" r:id="rId5"/>
    <p:sldLayoutId id="21474836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itbucket.org/%3cyour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hyperlink" Target="http://joaoventura.net/blog/2018/full-speed-pytho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hyperlink" Target="https://data.oecd.org/portugal.htm" TargetMode="External"/><Relationship Id="rId4" Type="http://schemas.openxmlformats.org/officeDocument/2006/relationships/hyperlink" Target="https://www.anaconda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itbucket.org/dashboard/overview" TargetMode="External"/><Relationship Id="rId2" Type="http://schemas.openxmlformats.org/officeDocument/2006/relationships/hyperlink" Target="https://www.anaconda.com/products/individual/get-started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bout.gitlab.com/" TargetMode="Externa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github.com/" TargetMode="External"/><Relationship Id="rId9" Type="http://schemas.openxmlformats.org/officeDocument/2006/relationships/image" Target="../media/image4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64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6BE6ED7-754B-45C5-9671-6FE97DA3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77" y="1311829"/>
            <a:ext cx="1357986" cy="21641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180416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0F967337-B151-4BB3-8572-45947EC89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51" y="152375"/>
            <a:ext cx="2653009" cy="102804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180416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sitting at a table in front of a building&#10;&#10;Description automatically generated">
            <a:extLst>
              <a:ext uri="{FF2B5EF4-FFF2-40B4-BE49-F238E27FC236}">
                <a16:creationId xmlns:a16="http://schemas.microsoft.com/office/drawing/2014/main" id="{8DB9466A-3054-4145-A7A2-F96F931F2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14247" r="11771"/>
          <a:stretch/>
        </p:blipFill>
        <p:spPr>
          <a:xfrm>
            <a:off x="6463143" y="1538986"/>
            <a:ext cx="2092027" cy="1832057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44FAD79-5591-479A-8973-89C5793FE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00" y="1434082"/>
            <a:ext cx="1612504" cy="2041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41D6A-3A1E-43EE-A7E0-510E51972CFD}"/>
              </a:ext>
            </a:extLst>
          </p:cNvPr>
          <p:cNvSpPr txBox="1"/>
          <p:nvPr/>
        </p:nvSpPr>
        <p:spPr>
          <a:xfrm>
            <a:off x="745721" y="533954"/>
            <a:ext cx="399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</a:rPr>
              <a:t>Our Professors:</a:t>
            </a:r>
            <a:r>
              <a:rPr lang="en-US" sz="1800" b="1" dirty="0"/>
              <a:t>:</a:t>
            </a:r>
            <a:endParaRPr lang="pt-PT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217BC-6567-4F31-8158-9077A14B1F77}"/>
              </a:ext>
            </a:extLst>
          </p:cNvPr>
          <p:cNvSpPr txBox="1"/>
          <p:nvPr/>
        </p:nvSpPr>
        <p:spPr>
          <a:xfrm>
            <a:off x="896913" y="3674061"/>
            <a:ext cx="190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Joseanne Viana (Josi)</a:t>
            </a:r>
            <a:endParaRPr lang="pt-PT" sz="1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155B7-D204-4945-A682-764F3EF5D3A9}"/>
              </a:ext>
            </a:extLst>
          </p:cNvPr>
          <p:cNvSpPr txBox="1"/>
          <p:nvPr/>
        </p:nvSpPr>
        <p:spPr>
          <a:xfrm>
            <a:off x="3881577" y="3622964"/>
            <a:ext cx="164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Stefan Postolache</a:t>
            </a:r>
            <a:endParaRPr lang="pt-PT" sz="1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51273-7560-49DB-ABC6-9F2D7F5B3EA9}"/>
              </a:ext>
            </a:extLst>
          </p:cNvPr>
          <p:cNvSpPr txBox="1"/>
          <p:nvPr/>
        </p:nvSpPr>
        <p:spPr>
          <a:xfrm>
            <a:off x="6885432" y="3622964"/>
            <a:ext cx="166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</a:rPr>
              <a:t>Hamed Farkhari</a:t>
            </a:r>
            <a:endParaRPr lang="pt-PT" sz="1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923B5-505E-4D57-AEFB-DE37E875B40F}"/>
              </a:ext>
            </a:extLst>
          </p:cNvPr>
          <p:cNvSpPr txBox="1"/>
          <p:nvPr/>
        </p:nvSpPr>
        <p:spPr>
          <a:xfrm>
            <a:off x="317261" y="4018189"/>
            <a:ext cx="2741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Email: jcova1@iscte-iul.pt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F0C2EA-F6D0-4CCE-88FD-7ADE983416E5}"/>
              </a:ext>
            </a:extLst>
          </p:cNvPr>
          <p:cNvSpPr txBox="1"/>
          <p:nvPr/>
        </p:nvSpPr>
        <p:spPr>
          <a:xfrm>
            <a:off x="3190000" y="4018189"/>
            <a:ext cx="274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Email:stefanpostolache@edu.ulisboa.pt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BA68F-05AC-464D-8D4B-4A1F7C7784D2}"/>
              </a:ext>
            </a:extLst>
          </p:cNvPr>
          <p:cNvSpPr txBox="1"/>
          <p:nvPr/>
        </p:nvSpPr>
        <p:spPr>
          <a:xfrm>
            <a:off x="6291357" y="4018189"/>
            <a:ext cx="274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Email:</a:t>
            </a:r>
            <a:r>
              <a:rPr lang="pt-PT" dirty="0"/>
              <a:t>Hamed_Farkhari@iscte-iul.pt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8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2384-AAFA-45C6-BDB8-228F4601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1" y="2401971"/>
            <a:ext cx="2046300" cy="16187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unito Sans"/>
                <a:sym typeface="Nunito Sans"/>
              </a:rPr>
              <a:t>Schedule</a:t>
            </a:r>
            <a:r>
              <a:rPr lang="en-US" sz="3000" dirty="0"/>
              <a:t> </a:t>
            </a:r>
            <a:endParaRPr lang="pt-PT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47E89-4C2A-4ABC-94B9-A61FDF65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66" y="242887"/>
            <a:ext cx="56864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43BD85-298F-4834-9453-DC8AC2765C0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82805" y="2042773"/>
            <a:ext cx="5326013" cy="1057953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Exercises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Projects 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 week to submit using  your repositories</a:t>
            </a:r>
          </a:p>
          <a:p>
            <a:endParaRPr lang="pt-PT" sz="1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PT" sz="15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pt-PT" sz="15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PT" sz="1500" b="1" dirty="0">
              <a:solidFill>
                <a:schemeClr val="bg1"/>
              </a:solidFill>
            </a:endParaRPr>
          </a:p>
        </p:txBody>
      </p:sp>
      <p:sp>
        <p:nvSpPr>
          <p:cNvPr id="5" name="Shape 136">
            <a:extLst>
              <a:ext uri="{FF2B5EF4-FFF2-40B4-BE49-F238E27FC236}">
                <a16:creationId xmlns:a16="http://schemas.microsoft.com/office/drawing/2014/main" id="{D0011F57-69FA-4D4C-A6A4-C929D32DED52}"/>
              </a:ext>
            </a:extLst>
          </p:cNvPr>
          <p:cNvSpPr txBox="1">
            <a:spLocks/>
          </p:cNvSpPr>
          <p:nvPr/>
        </p:nvSpPr>
        <p:spPr>
          <a:xfrm>
            <a:off x="319434" y="1606550"/>
            <a:ext cx="2024100" cy="139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pt-PT" kern="1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Evaluation</a:t>
            </a:r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FD92D1E8-3E3D-442D-93FD-22841950A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4195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chemeClr val="tx1">
                    <a:lumMod val="50000"/>
                  </a:schemeClr>
                </a:solidFill>
                <a:latin typeface="Courier Std" panose="02070409020205020404" pitchFamily="49" charset="0"/>
              </a:rPr>
              <a:t>&lt;Let’s get started &gt; </a:t>
            </a:r>
            <a:endParaRPr lang="pt-PT" sz="3750" dirty="0">
              <a:solidFill>
                <a:schemeClr val="tx1">
                  <a:lumMod val="50000"/>
                </a:schemeClr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8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8A9C69-76ED-4D99-8EB9-1D4CE154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98" y="425648"/>
            <a:ext cx="5360697" cy="3981000"/>
          </a:xfrm>
          <a:prstGeom prst="rect">
            <a:avLst/>
          </a:prstGeom>
        </p:spPr>
      </p:pic>
      <p:sp>
        <p:nvSpPr>
          <p:cNvPr id="7" name="Shape 136">
            <a:extLst>
              <a:ext uri="{FF2B5EF4-FFF2-40B4-BE49-F238E27FC236}">
                <a16:creationId xmlns:a16="http://schemas.microsoft.com/office/drawing/2014/main" id="{46127F4D-0283-464E-896F-E68861FCD74E}"/>
              </a:ext>
            </a:extLst>
          </p:cNvPr>
          <p:cNvSpPr txBox="1">
            <a:spLocks/>
          </p:cNvSpPr>
          <p:nvPr/>
        </p:nvSpPr>
        <p:spPr>
          <a:xfrm>
            <a:off x="284244" y="1837234"/>
            <a:ext cx="2024100" cy="14690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Python?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B3248-CB70-484B-A94C-84ADE507AD11}"/>
              </a:ext>
            </a:extLst>
          </p:cNvPr>
          <p:cNvSpPr/>
          <p:nvPr/>
        </p:nvSpPr>
        <p:spPr>
          <a:xfrm>
            <a:off x="3196087" y="4495167"/>
            <a:ext cx="5360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https://stackoverflow.blog/2017/09/06/incredible-growth-python/</a:t>
            </a:r>
          </a:p>
        </p:txBody>
      </p:sp>
    </p:spTree>
    <p:extLst>
      <p:ext uri="{BB962C8B-B14F-4D97-AF65-F5344CB8AC3E}">
        <p14:creationId xmlns:p14="http://schemas.microsoft.com/office/powerpoint/2010/main" val="219377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A880C-9129-490D-9DFC-5801D3F6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823" y="355986"/>
            <a:ext cx="2462788" cy="1948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37D9B-F15B-4D87-84AA-67128DA3C675}"/>
              </a:ext>
            </a:extLst>
          </p:cNvPr>
          <p:cNvSpPr txBox="1"/>
          <p:nvPr/>
        </p:nvSpPr>
        <p:spPr>
          <a:xfrm>
            <a:off x="3506924" y="2417861"/>
            <a:ext cx="120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Instagram</a:t>
            </a:r>
            <a:endParaRPr lang="pt-P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B7B7A-4A82-47A2-8A49-C2F4FFBF890F}"/>
              </a:ext>
            </a:extLst>
          </p:cNvPr>
          <p:cNvSpPr txBox="1"/>
          <p:nvPr/>
        </p:nvSpPr>
        <p:spPr>
          <a:xfrm>
            <a:off x="7077874" y="2150184"/>
            <a:ext cx="164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Spotify</a:t>
            </a:r>
            <a:endParaRPr lang="pt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7147E3-00C0-487A-BC93-643C41B9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36" y="3596889"/>
            <a:ext cx="4029075" cy="119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68CCFE-101B-4FC6-AFFB-5BE6DEEE2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081" y="3627831"/>
            <a:ext cx="2108169" cy="1122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866686-09FA-4DFE-886A-866779669B48}"/>
              </a:ext>
            </a:extLst>
          </p:cNvPr>
          <p:cNvSpPr txBox="1"/>
          <p:nvPr/>
        </p:nvSpPr>
        <p:spPr>
          <a:xfrm>
            <a:off x="4572000" y="3162009"/>
            <a:ext cx="3029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development</a:t>
            </a:r>
            <a:endParaRPr lang="pt-P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AC3381-E4CA-4C09-BB46-2138C5177A8A}"/>
              </a:ext>
            </a:extLst>
          </p:cNvPr>
          <p:cNvSpPr/>
          <p:nvPr/>
        </p:nvSpPr>
        <p:spPr>
          <a:xfrm>
            <a:off x="4232317" y="4791670"/>
            <a:ext cx="3278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https://scikit-learn.org/stable/index.html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5F4DD1-539C-4EA3-8603-8793C19FCA05}"/>
              </a:ext>
            </a:extLst>
          </p:cNvPr>
          <p:cNvSpPr/>
          <p:nvPr/>
        </p:nvSpPr>
        <p:spPr>
          <a:xfrm>
            <a:off x="6459086" y="2367624"/>
            <a:ext cx="2315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https://www.spotify.com/pt/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37DC09-C6F2-437E-9CFA-2F6A4DD1A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964" y="453197"/>
            <a:ext cx="3320108" cy="1633435"/>
          </a:xfrm>
          <a:prstGeom prst="rect">
            <a:avLst/>
          </a:prstGeom>
        </p:spPr>
      </p:pic>
      <p:sp>
        <p:nvSpPr>
          <p:cNvPr id="15" name="Shape 136">
            <a:extLst>
              <a:ext uri="{FF2B5EF4-FFF2-40B4-BE49-F238E27FC236}">
                <a16:creationId xmlns:a16="http://schemas.microsoft.com/office/drawing/2014/main" id="{E368AF66-FF71-4758-A787-57C1C4112444}"/>
              </a:ext>
            </a:extLst>
          </p:cNvPr>
          <p:cNvSpPr txBox="1">
            <a:spLocks/>
          </p:cNvSpPr>
          <p:nvPr/>
        </p:nvSpPr>
        <p:spPr>
          <a:xfrm>
            <a:off x="302368" y="1820197"/>
            <a:ext cx="2185480" cy="1402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Applications  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70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C9C4-B548-426C-B60D-FBBFAC81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17" y="770234"/>
            <a:ext cx="2046300" cy="3981000"/>
          </a:xfrm>
        </p:spPr>
        <p:txBody>
          <a:bodyPr/>
          <a:lstStyle/>
          <a:p>
            <a:r>
              <a:rPr lang="en-US" dirty="0"/>
              <a:t>Programming tools </a:t>
            </a:r>
            <a:endParaRPr lang="pt-PT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9B455DC7-97AF-4A88-A17B-B23D3584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54" y="4204464"/>
            <a:ext cx="2184120" cy="846347"/>
          </a:xfrm>
          <a:prstGeom prst="rect">
            <a:avLst/>
          </a:prstGeom>
        </p:spPr>
      </p:pic>
      <p:sp>
        <p:nvSpPr>
          <p:cNvPr id="7" name="Shape 136">
            <a:extLst>
              <a:ext uri="{FF2B5EF4-FFF2-40B4-BE49-F238E27FC236}">
                <a16:creationId xmlns:a16="http://schemas.microsoft.com/office/drawing/2014/main" id="{5E4EFA24-A4CE-4E93-BE08-697A9F370610}"/>
              </a:ext>
            </a:extLst>
          </p:cNvPr>
          <p:cNvSpPr txBox="1">
            <a:spLocks/>
          </p:cNvSpPr>
          <p:nvPr/>
        </p:nvSpPr>
        <p:spPr>
          <a:xfrm>
            <a:off x="246277" y="1690596"/>
            <a:ext cx="2185480" cy="139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Programming Tools -IDEs 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304FDB2-C4EE-4110-95F0-5889DCBED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0" b="14642"/>
          <a:stretch/>
        </p:blipFill>
        <p:spPr>
          <a:xfrm>
            <a:off x="3079003" y="319386"/>
            <a:ext cx="3602419" cy="846347"/>
          </a:xfrm>
          <a:prstGeom prst="rect">
            <a:avLst/>
          </a:prstGeom>
        </p:spPr>
      </p:pic>
      <p:pic>
        <p:nvPicPr>
          <p:cNvPr id="13" name="Picture 12" descr="A close up of a card&#10;&#10;Description automatically generated">
            <a:extLst>
              <a:ext uri="{FF2B5EF4-FFF2-40B4-BE49-F238E27FC236}">
                <a16:creationId xmlns:a16="http://schemas.microsoft.com/office/drawing/2014/main" id="{9581D8EB-ED75-4720-BAF1-BA757EAD7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282" y="2407578"/>
            <a:ext cx="1464703" cy="146470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44B46D4-7CAB-4B50-AFA5-52E5F3A56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357" y="1848873"/>
            <a:ext cx="1625684" cy="1625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C17204-B94E-4E45-B804-44A6B792273C}"/>
              </a:ext>
            </a:extLst>
          </p:cNvPr>
          <p:cNvSpPr txBox="1"/>
          <p:nvPr/>
        </p:nvSpPr>
        <p:spPr>
          <a:xfrm>
            <a:off x="3839648" y="3924196"/>
            <a:ext cx="1464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PyCharm</a:t>
            </a:r>
            <a:endParaRPr lang="pt-P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F43FE8-7097-49CF-9F81-4E23C0D74442}"/>
              </a:ext>
            </a:extLst>
          </p:cNvPr>
          <p:cNvSpPr txBox="1"/>
          <p:nvPr/>
        </p:nvSpPr>
        <p:spPr>
          <a:xfrm>
            <a:off x="6820047" y="3474557"/>
            <a:ext cx="72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</a:t>
            </a:r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0C577-FBD3-4784-9028-A34F84916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108" y="962705"/>
            <a:ext cx="2407753" cy="617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0F1D54-8AD7-4E6E-B222-73AED1A87609}"/>
              </a:ext>
            </a:extLst>
          </p:cNvPr>
          <p:cNvSpPr/>
          <p:nvPr/>
        </p:nvSpPr>
        <p:spPr>
          <a:xfrm>
            <a:off x="3646517" y="1515277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https://www.spyder-ide.org/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497528-509A-4A96-A502-AADC528738A5}"/>
              </a:ext>
            </a:extLst>
          </p:cNvPr>
          <p:cNvSpPr/>
          <p:nvPr/>
        </p:nvSpPr>
        <p:spPr>
          <a:xfrm>
            <a:off x="2831296" y="4174626"/>
            <a:ext cx="3010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https://www.jetbrains.com/pycharm/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F7EB1-19A0-49C4-AA6A-44E8A5AB16CD}"/>
              </a:ext>
            </a:extLst>
          </p:cNvPr>
          <p:cNvSpPr/>
          <p:nvPr/>
        </p:nvSpPr>
        <p:spPr>
          <a:xfrm>
            <a:off x="6539379" y="3742798"/>
            <a:ext cx="1358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https://atom.io/</a:t>
            </a:r>
          </a:p>
        </p:txBody>
      </p:sp>
    </p:spTree>
    <p:extLst>
      <p:ext uri="{BB962C8B-B14F-4D97-AF65-F5344CB8AC3E}">
        <p14:creationId xmlns:p14="http://schemas.microsoft.com/office/powerpoint/2010/main" val="345598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6">
            <a:extLst>
              <a:ext uri="{FF2B5EF4-FFF2-40B4-BE49-F238E27FC236}">
                <a16:creationId xmlns:a16="http://schemas.microsoft.com/office/drawing/2014/main" id="{FEDFD343-025B-4756-8442-9638642164FF}"/>
              </a:ext>
            </a:extLst>
          </p:cNvPr>
          <p:cNvSpPr txBox="1">
            <a:spLocks/>
          </p:cNvSpPr>
          <p:nvPr/>
        </p:nvSpPr>
        <p:spPr>
          <a:xfrm>
            <a:off x="327106" y="1997968"/>
            <a:ext cx="2024100" cy="1147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pt-P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Installation</a:t>
            </a:r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Tools 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Shape 136">
            <a:extLst>
              <a:ext uri="{FF2B5EF4-FFF2-40B4-BE49-F238E27FC236}">
                <a16:creationId xmlns:a16="http://schemas.microsoft.com/office/drawing/2014/main" id="{13927F01-3CA0-4E13-B704-5C5587AE0B90}"/>
              </a:ext>
            </a:extLst>
          </p:cNvPr>
          <p:cNvSpPr txBox="1">
            <a:spLocks/>
          </p:cNvSpPr>
          <p:nvPr/>
        </p:nvSpPr>
        <p:spPr>
          <a:xfrm>
            <a:off x="2908785" y="284200"/>
            <a:ext cx="4051780" cy="572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Anaconda for Windows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AED74-29B7-4B4C-A2A0-40619206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85" y="1006942"/>
            <a:ext cx="5621867" cy="31296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22C79A-1652-46C2-8444-595B217B72E5}"/>
              </a:ext>
            </a:extLst>
          </p:cNvPr>
          <p:cNvSpPr/>
          <p:nvPr/>
        </p:nvSpPr>
        <p:spPr>
          <a:xfrm>
            <a:off x="3621180" y="4382189"/>
            <a:ext cx="2383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https://www.anaconda.com/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181F0567-F56E-418D-BEF2-84C574D3F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54" y="4207933"/>
            <a:ext cx="2175168" cy="8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1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BB96C8-4BB6-4D27-B287-3BC97224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15" y="1205167"/>
            <a:ext cx="6217426" cy="3372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389FB1-7CF6-4AFA-BD6D-DB860F7234D5}"/>
              </a:ext>
            </a:extLst>
          </p:cNvPr>
          <p:cNvSpPr/>
          <p:nvPr/>
        </p:nvSpPr>
        <p:spPr>
          <a:xfrm>
            <a:off x="1735667" y="1921934"/>
            <a:ext cx="112606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B97EA-2285-4666-B46B-D9D10ABB4004}"/>
              </a:ext>
            </a:extLst>
          </p:cNvPr>
          <p:cNvSpPr txBox="1"/>
          <p:nvPr/>
        </p:nvSpPr>
        <p:spPr>
          <a:xfrm>
            <a:off x="2544480" y="464859"/>
            <a:ext cx="3589867" cy="31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 / Individual Edition</a:t>
            </a:r>
            <a:endParaRPr lang="pt-PT" dirty="0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00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4C57E-70D3-473C-9C64-880897F9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23532"/>
            <a:ext cx="8178799" cy="349643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076261-7716-4E75-8094-BAEDFDC4DE2E}"/>
              </a:ext>
            </a:extLst>
          </p:cNvPr>
          <p:cNvSpPr/>
          <p:nvPr/>
        </p:nvSpPr>
        <p:spPr>
          <a:xfrm>
            <a:off x="6945165" y="1490133"/>
            <a:ext cx="1313718" cy="152400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14AF10E2-7B8F-47CC-82B1-D7FAAC260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8181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92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4195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pic>
        <p:nvPicPr>
          <p:cNvPr id="16" name="Picture 15" descr="A picture containing drawing, food, cup, mug&#10;&#10;Description automatically generated">
            <a:extLst>
              <a:ext uri="{FF2B5EF4-FFF2-40B4-BE49-F238E27FC236}">
                <a16:creationId xmlns:a16="http://schemas.microsoft.com/office/drawing/2014/main" id="{A8E3D5DA-C1FC-49D8-958F-95F25744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57" y="2531449"/>
            <a:ext cx="3833388" cy="9180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572490" y="830750"/>
            <a:ext cx="438496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chemeClr val="tx1">
                    <a:lumMod val="50000"/>
                  </a:schemeClr>
                </a:solidFill>
                <a:latin typeface="Courier Std" panose="02070409020205020404" pitchFamily="49" charset="0"/>
              </a:rPr>
              <a:t>&lt;Welcome To&gt; </a:t>
            </a:r>
            <a:endParaRPr lang="pt-PT" sz="3750" dirty="0">
              <a:solidFill>
                <a:schemeClr val="tx1">
                  <a:lumMod val="50000"/>
                </a:schemeClr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8C8B2-36BB-4D94-9D1C-C6CAF892F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8" t="3366" r="5957" b="6772"/>
          <a:stretch/>
        </p:blipFill>
        <p:spPr>
          <a:xfrm>
            <a:off x="2142066" y="1354667"/>
            <a:ext cx="4749801" cy="2345266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45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D7E27-6377-402A-9800-0A49C10BA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8"/>
          <a:stretch/>
        </p:blipFill>
        <p:spPr>
          <a:xfrm>
            <a:off x="127000" y="216363"/>
            <a:ext cx="8890000" cy="482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3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D7E27-6377-402A-9800-0A49C10BA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8"/>
          <a:stretch/>
        </p:blipFill>
        <p:spPr>
          <a:xfrm>
            <a:off x="98363" y="42414"/>
            <a:ext cx="8890000" cy="48226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0FD88D-8136-4F60-A895-9E97CDA32935}"/>
              </a:ext>
            </a:extLst>
          </p:cNvPr>
          <p:cNvSpPr/>
          <p:nvPr/>
        </p:nvSpPr>
        <p:spPr>
          <a:xfrm>
            <a:off x="72246" y="208398"/>
            <a:ext cx="4521200" cy="4914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A2C6C-CBDA-4D6A-9642-93872B10C9C0}"/>
              </a:ext>
            </a:extLst>
          </p:cNvPr>
          <p:cNvSpPr txBox="1"/>
          <p:nvPr/>
        </p:nvSpPr>
        <p:spPr>
          <a:xfrm>
            <a:off x="1664253" y="2233441"/>
            <a:ext cx="145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Editor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771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D7E27-6377-402A-9800-0A49C10BA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8"/>
          <a:stretch/>
        </p:blipFill>
        <p:spPr>
          <a:xfrm>
            <a:off x="127000" y="216363"/>
            <a:ext cx="8890000" cy="48226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1FF7E1-1E3F-4193-BFD2-0A72C1C6AE67}"/>
              </a:ext>
            </a:extLst>
          </p:cNvPr>
          <p:cNvSpPr/>
          <p:nvPr/>
        </p:nvSpPr>
        <p:spPr>
          <a:xfrm>
            <a:off x="4364182" y="2452255"/>
            <a:ext cx="4779818" cy="27549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7A744-D1A0-48D4-BA42-F9B477F717EC}"/>
              </a:ext>
            </a:extLst>
          </p:cNvPr>
          <p:cNvSpPr txBox="1"/>
          <p:nvPr/>
        </p:nvSpPr>
        <p:spPr>
          <a:xfrm>
            <a:off x="6068291" y="3512127"/>
            <a:ext cx="1357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Console</a:t>
            </a:r>
            <a:r>
              <a:rPr lang="en-US" dirty="0"/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58942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D7E27-6377-402A-9800-0A49C10BA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8"/>
          <a:stretch/>
        </p:blipFill>
        <p:spPr>
          <a:xfrm>
            <a:off x="127000" y="216363"/>
            <a:ext cx="8890000" cy="48226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1FF7E1-1E3F-4193-BFD2-0A72C1C6AE67}"/>
              </a:ext>
            </a:extLst>
          </p:cNvPr>
          <p:cNvSpPr/>
          <p:nvPr/>
        </p:nvSpPr>
        <p:spPr>
          <a:xfrm>
            <a:off x="4357149" y="192364"/>
            <a:ext cx="4779818" cy="27549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7A744-D1A0-48D4-BA42-F9B477F717EC}"/>
              </a:ext>
            </a:extLst>
          </p:cNvPr>
          <p:cNvSpPr txBox="1"/>
          <p:nvPr/>
        </p:nvSpPr>
        <p:spPr>
          <a:xfrm>
            <a:off x="6068291" y="3512127"/>
            <a:ext cx="1357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Console</a:t>
            </a:r>
            <a:r>
              <a:rPr lang="en-US" dirty="0"/>
              <a:t> </a:t>
            </a:r>
            <a:endParaRPr lang="pt-P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314DE-3AD0-4F64-A430-C0FD50E6712E}"/>
              </a:ext>
            </a:extLst>
          </p:cNvPr>
          <p:cNvSpPr txBox="1"/>
          <p:nvPr/>
        </p:nvSpPr>
        <p:spPr>
          <a:xfrm>
            <a:off x="6650919" y="1754355"/>
            <a:ext cx="126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Help</a:t>
            </a:r>
            <a:r>
              <a:rPr lang="en-US" dirty="0"/>
              <a:t> </a:t>
            </a:r>
            <a:endParaRPr lang="pt-P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BA9BA-CB15-4555-9421-CF92026CAC08}"/>
              </a:ext>
            </a:extLst>
          </p:cNvPr>
          <p:cNvSpPr txBox="1"/>
          <p:nvPr/>
        </p:nvSpPr>
        <p:spPr>
          <a:xfrm>
            <a:off x="7232519" y="2095734"/>
            <a:ext cx="633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Plots</a:t>
            </a:r>
            <a:r>
              <a:rPr lang="en-US" dirty="0"/>
              <a:t> </a:t>
            </a:r>
            <a:endParaRPr lang="pt-P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46B2E3-A674-4E04-AE6B-EAE6D98F5F00}"/>
              </a:ext>
            </a:extLst>
          </p:cNvPr>
          <p:cNvSpPr txBox="1"/>
          <p:nvPr/>
        </p:nvSpPr>
        <p:spPr>
          <a:xfrm>
            <a:off x="4919545" y="2093302"/>
            <a:ext cx="196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explorer 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53534-DC00-4D33-A81E-5D2E1694D2B9}"/>
              </a:ext>
            </a:extLst>
          </p:cNvPr>
          <p:cNvSpPr txBox="1"/>
          <p:nvPr/>
        </p:nvSpPr>
        <p:spPr>
          <a:xfrm>
            <a:off x="7866365" y="2074750"/>
            <a:ext cx="633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Files</a:t>
            </a:r>
            <a:r>
              <a:rPr lang="en-US" dirty="0"/>
              <a:t> </a:t>
            </a:r>
            <a:endParaRPr lang="pt-PT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01C87E-F560-4D37-84E8-1E43F513F53A}"/>
              </a:ext>
            </a:extLst>
          </p:cNvPr>
          <p:cNvCxnSpPr>
            <a:cxnSpLocks/>
          </p:cNvCxnSpPr>
          <p:nvPr/>
        </p:nvCxnSpPr>
        <p:spPr>
          <a:xfrm flipV="1">
            <a:off x="7330786" y="2359049"/>
            <a:ext cx="662579" cy="162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7F93CA-8E19-4583-835D-2D9C3F08C9B8}"/>
              </a:ext>
            </a:extLst>
          </p:cNvPr>
          <p:cNvCxnSpPr>
            <a:endCxn id="13" idx="1"/>
          </p:cNvCxnSpPr>
          <p:nvPr/>
        </p:nvCxnSpPr>
        <p:spPr>
          <a:xfrm flipV="1">
            <a:off x="7017482" y="2249623"/>
            <a:ext cx="215037" cy="19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38472D-835A-4922-BA91-15D84B4B3B31}"/>
              </a:ext>
            </a:extLst>
          </p:cNvPr>
          <p:cNvCxnSpPr/>
          <p:nvPr/>
        </p:nvCxnSpPr>
        <p:spPr>
          <a:xfrm flipV="1">
            <a:off x="6887310" y="2062132"/>
            <a:ext cx="0" cy="36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A726D2-73DC-47FB-85A3-A8C57B1C87CA}"/>
              </a:ext>
            </a:extLst>
          </p:cNvPr>
          <p:cNvCxnSpPr/>
          <p:nvPr/>
        </p:nvCxnSpPr>
        <p:spPr>
          <a:xfrm flipH="1" flipV="1">
            <a:off x="6483927" y="2243605"/>
            <a:ext cx="166992" cy="181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93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>
            <a:extLst>
              <a:ext uri="{FF2B5EF4-FFF2-40B4-BE49-F238E27FC236}">
                <a16:creationId xmlns:a16="http://schemas.microsoft.com/office/drawing/2014/main" id="{50025A00-F9D3-44A4-956F-8AC269713B09}"/>
              </a:ext>
            </a:extLst>
          </p:cNvPr>
          <p:cNvSpPr txBox="1">
            <a:spLocks/>
          </p:cNvSpPr>
          <p:nvPr/>
        </p:nvSpPr>
        <p:spPr>
          <a:xfrm>
            <a:off x="355681" y="1492674"/>
            <a:ext cx="2024100" cy="1441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Debugging  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F5C39-D8A3-448B-BD58-154F689867A9}"/>
              </a:ext>
            </a:extLst>
          </p:cNvPr>
          <p:cNvSpPr txBox="1"/>
          <p:nvPr/>
        </p:nvSpPr>
        <p:spPr>
          <a:xfrm>
            <a:off x="6505890" y="2213257"/>
            <a:ext cx="196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explorer 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6856F-BA2E-417E-BFB1-F06252844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" t="-33" r="49646" b="79926"/>
          <a:stretch/>
        </p:blipFill>
        <p:spPr>
          <a:xfrm>
            <a:off x="3396672" y="2076409"/>
            <a:ext cx="4597400" cy="9906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80836E-3D93-4194-91D0-BC9D5D49AF92}"/>
              </a:ext>
            </a:extLst>
          </p:cNvPr>
          <p:cNvSpPr/>
          <p:nvPr/>
        </p:nvSpPr>
        <p:spPr>
          <a:xfrm>
            <a:off x="3269567" y="1958447"/>
            <a:ext cx="5063836" cy="8173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52C9CA7F-48BF-4CB0-8ACE-A930E7CD3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33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6">
            <a:extLst>
              <a:ext uri="{FF2B5EF4-FFF2-40B4-BE49-F238E27FC236}">
                <a16:creationId xmlns:a16="http://schemas.microsoft.com/office/drawing/2014/main" id="{5F0194A4-7376-4201-AEF4-C1472118FD53}"/>
              </a:ext>
            </a:extLst>
          </p:cNvPr>
          <p:cNvSpPr txBox="1">
            <a:spLocks/>
          </p:cNvSpPr>
          <p:nvPr/>
        </p:nvSpPr>
        <p:spPr>
          <a:xfrm>
            <a:off x="277100" y="1707356"/>
            <a:ext cx="2024100" cy="139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Building your on Catalog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B2F91352-D4A8-444E-AAF4-1CCF5E4AB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54" y="4204464"/>
            <a:ext cx="2184120" cy="846347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925998A-70CE-472B-9E3F-04063EEB4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71" y="453043"/>
            <a:ext cx="1603013" cy="1447721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1C70BCE-ADF5-4124-9054-79B2427DB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023" y="1010845"/>
            <a:ext cx="2108877" cy="1911697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AA78539-0DC3-43AB-80F5-AB6CDB55E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4220" y="2001586"/>
            <a:ext cx="2362200" cy="236220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C34D8B8-C689-41CD-9CE3-7DD58A56D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207" y="1176903"/>
            <a:ext cx="1603013" cy="16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3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8CD138-4F67-4258-A5D2-FD6B0DDAB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33" y="1144918"/>
            <a:ext cx="5890292" cy="33281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796143-B3D8-4AA7-924F-AE1A97C02B83}"/>
              </a:ext>
            </a:extLst>
          </p:cNvPr>
          <p:cNvSpPr/>
          <p:nvPr/>
        </p:nvSpPr>
        <p:spPr>
          <a:xfrm>
            <a:off x="2704312" y="575322"/>
            <a:ext cx="2592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https://git-scm.com/downloads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59381B-FEA5-49A2-8A1A-31BA0871BE1E}"/>
              </a:ext>
            </a:extLst>
          </p:cNvPr>
          <p:cNvSpPr/>
          <p:nvPr/>
        </p:nvSpPr>
        <p:spPr>
          <a:xfrm>
            <a:off x="3408829" y="3314700"/>
            <a:ext cx="1822077" cy="221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4057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>
            <a:extLst>
              <a:ext uri="{FF2B5EF4-FFF2-40B4-BE49-F238E27FC236}">
                <a16:creationId xmlns:a16="http://schemas.microsoft.com/office/drawing/2014/main" id="{D6FBD79A-C75B-4193-881B-2B471747C07F}"/>
              </a:ext>
            </a:extLst>
          </p:cNvPr>
          <p:cNvSpPr txBox="1">
            <a:spLocks/>
          </p:cNvSpPr>
          <p:nvPr/>
        </p:nvSpPr>
        <p:spPr>
          <a:xfrm>
            <a:off x="291387" y="1851522"/>
            <a:ext cx="2024100" cy="14404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Integration with BitBucket  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1E73C-42BA-471E-B19B-64660E730B96}"/>
              </a:ext>
            </a:extLst>
          </p:cNvPr>
          <p:cNvSpPr txBox="1"/>
          <p:nvPr/>
        </p:nvSpPr>
        <p:spPr>
          <a:xfrm>
            <a:off x="3255472" y="376672"/>
            <a:ext cx="3435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account bitbucket </a:t>
            </a:r>
          </a:p>
          <a:p>
            <a:r>
              <a:rPr lang="pt-PT" dirty="0"/>
              <a:t>Create a project </a:t>
            </a:r>
          </a:p>
          <a:p>
            <a:r>
              <a:rPr lang="pt-PT" dirty="0"/>
              <a:t>Create a new repository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A528B-A8BC-48CE-B3C6-CFC31679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40" y="1127549"/>
            <a:ext cx="2999947" cy="3092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86840-2AD8-4B8B-BA14-2DA09B39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245" y="1450000"/>
            <a:ext cx="3499238" cy="27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40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EDE94-2DA3-467F-9B5E-5BE80883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914400"/>
            <a:ext cx="5715000" cy="33147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4E31DA-3756-4560-A8CB-3A39E4B0B4FB}"/>
              </a:ext>
            </a:extLst>
          </p:cNvPr>
          <p:cNvCxnSpPr/>
          <p:nvPr/>
        </p:nvCxnSpPr>
        <p:spPr>
          <a:xfrm flipH="1" flipV="1">
            <a:off x="7425825" y="1884641"/>
            <a:ext cx="729176" cy="31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A4850B-2AD4-4D2B-9999-FACE5D721DAE}"/>
              </a:ext>
            </a:extLst>
          </p:cNvPr>
          <p:cNvSpPr txBox="1"/>
          <p:nvPr/>
        </p:nvSpPr>
        <p:spPr>
          <a:xfrm>
            <a:off x="7738782" y="2467535"/>
            <a:ext cx="120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778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6">
            <a:extLst>
              <a:ext uri="{FF2B5EF4-FFF2-40B4-BE49-F238E27FC236}">
                <a16:creationId xmlns:a16="http://schemas.microsoft.com/office/drawing/2014/main" id="{5F0194A4-7376-4201-AEF4-C1472118FD53}"/>
              </a:ext>
            </a:extLst>
          </p:cNvPr>
          <p:cNvSpPr txBox="1">
            <a:spLocks/>
          </p:cNvSpPr>
          <p:nvPr/>
        </p:nvSpPr>
        <p:spPr>
          <a:xfrm>
            <a:off x="277100" y="284200"/>
            <a:ext cx="2024100" cy="36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</a:p>
          <a:p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Overall </a:t>
            </a:r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Program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Content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5D5486A-BF11-482B-84BB-8E859690F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80108"/>
              </p:ext>
            </p:extLst>
          </p:nvPr>
        </p:nvGraphicFramePr>
        <p:xfrm>
          <a:off x="2878437" y="758561"/>
          <a:ext cx="5939972" cy="327002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4831643">
                  <a:extLst>
                    <a:ext uri="{9D8B030D-6E8A-4147-A177-3AD203B41FA5}">
                      <a16:colId xmlns:a16="http://schemas.microsoft.com/office/drawing/2014/main" val="4203031917"/>
                    </a:ext>
                  </a:extLst>
                </a:gridCol>
                <a:gridCol w="1108329">
                  <a:extLst>
                    <a:ext uri="{9D8B030D-6E8A-4147-A177-3AD203B41FA5}">
                      <a16:colId xmlns:a16="http://schemas.microsoft.com/office/drawing/2014/main" val="1773396813"/>
                    </a:ext>
                  </a:extLst>
                </a:gridCol>
              </a:tblGrid>
              <a:tr h="516877">
                <a:tc>
                  <a:txBody>
                    <a:bodyPr/>
                    <a:lstStyle/>
                    <a:p>
                      <a:pPr algn="l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 dirty="0">
                          <a:effectLst/>
                        </a:rPr>
                        <a:t>Web </a:t>
                      </a:r>
                      <a:r>
                        <a:rPr lang="en-US" sz="2100" u="none" strike="noStrike" kern="1200" dirty="0">
                          <a:effectLst/>
                        </a:rPr>
                        <a:t>development</a:t>
                      </a:r>
                      <a:r>
                        <a:rPr lang="en-US" sz="2100" u="none" strike="noStrike" dirty="0">
                          <a:effectLst/>
                        </a:rPr>
                        <a:t> with Python </a:t>
                      </a:r>
                      <a:endParaRPr lang="pt-PT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effectLst/>
                        </a:rPr>
                        <a:t>Hours </a:t>
                      </a:r>
                      <a:endParaRPr lang="fr-FR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extLst>
                  <a:ext uri="{0D108BD9-81ED-4DB2-BD59-A6C34878D82A}">
                    <a16:rowId xmlns:a16="http://schemas.microsoft.com/office/drawing/2014/main" val="3196286608"/>
                  </a:ext>
                </a:extLst>
              </a:tr>
              <a:tr h="41540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 u="none" strike="noStrike" dirty="0">
                          <a:effectLst/>
                        </a:rPr>
                        <a:t>Work skills development </a:t>
                      </a:r>
                      <a:endParaRPr lang="pt-PT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effectLst/>
                        </a:rPr>
                        <a:t>50</a:t>
                      </a:r>
                      <a:endParaRPr lang="fr-FR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extLst>
                  <a:ext uri="{0D108BD9-81ED-4DB2-BD59-A6C34878D82A}">
                    <a16:rowId xmlns:a16="http://schemas.microsoft.com/office/drawing/2014/main" val="2671587761"/>
                  </a:ext>
                </a:extLst>
              </a:tr>
              <a:tr h="41540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Python Programming Introduction </a:t>
                      </a:r>
                      <a:endParaRPr lang="pt-PT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fr-F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extLst>
                  <a:ext uri="{0D108BD9-81ED-4DB2-BD59-A6C34878D82A}">
                    <a16:rowId xmlns:a16="http://schemas.microsoft.com/office/drawing/2014/main" val="3056118378"/>
                  </a:ext>
                </a:extLst>
              </a:tr>
              <a:tr h="41540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 u="none" strike="noStrike" dirty="0">
                          <a:effectLst/>
                        </a:rPr>
                        <a:t>Web Programming Introduction (html/css)</a:t>
                      </a:r>
                      <a:endParaRPr lang="pt-PT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>
                          <a:effectLst/>
                        </a:rPr>
                        <a:t>100</a:t>
                      </a:r>
                      <a:endParaRPr lang="fr-FR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extLst>
                  <a:ext uri="{0D108BD9-81ED-4DB2-BD59-A6C34878D82A}">
                    <a16:rowId xmlns:a16="http://schemas.microsoft.com/office/drawing/2014/main" val="2865499847"/>
                  </a:ext>
                </a:extLst>
              </a:tr>
              <a:tr h="41540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 u="none" strike="noStrike" dirty="0">
                          <a:effectLst/>
                        </a:rPr>
                        <a:t>Databases Concepts and Structures</a:t>
                      </a:r>
                      <a:endParaRPr lang="pt-PT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effectLst/>
                        </a:rPr>
                        <a:t>50</a:t>
                      </a:r>
                      <a:endParaRPr lang="fr-FR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extLst>
                  <a:ext uri="{0D108BD9-81ED-4DB2-BD59-A6C34878D82A}">
                    <a16:rowId xmlns:a16="http://schemas.microsoft.com/office/drawing/2014/main" val="483815973"/>
                  </a:ext>
                </a:extLst>
              </a:tr>
              <a:tr h="41540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effectLst/>
                        </a:rPr>
                        <a:t> Web Servers </a:t>
                      </a:r>
                      <a:r>
                        <a:rPr lang="pt-PT" sz="1400" u="none" strike="noStrike" dirty="0">
                          <a:effectLst/>
                        </a:rPr>
                        <a:t>Programming</a:t>
                      </a:r>
                      <a:r>
                        <a:rPr lang="fr-FR" sz="1400" u="none" strike="noStrike" dirty="0">
                          <a:effectLst/>
                        </a:rPr>
                        <a:t> </a:t>
                      </a:r>
                      <a:endParaRPr lang="fr-FR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>
                          <a:effectLst/>
                        </a:rPr>
                        <a:t>150</a:t>
                      </a:r>
                      <a:endParaRPr lang="fr-FR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extLst>
                  <a:ext uri="{0D108BD9-81ED-4DB2-BD59-A6C34878D82A}">
                    <a16:rowId xmlns:a16="http://schemas.microsoft.com/office/drawing/2014/main" val="3763515549"/>
                  </a:ext>
                </a:extLst>
              </a:tr>
              <a:tr h="41540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effectLst/>
                        </a:rPr>
                        <a:t>Web services </a:t>
                      </a:r>
                      <a:r>
                        <a:rPr lang="pt-PT" sz="1400" u="none" strike="noStrike" dirty="0">
                          <a:effectLst/>
                        </a:rPr>
                        <a:t>development</a:t>
                      </a:r>
                      <a:endParaRPr lang="fr-FR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>
                          <a:effectLst/>
                        </a:rPr>
                        <a:t>150</a:t>
                      </a:r>
                      <a:endParaRPr lang="fr-FR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extLst>
                  <a:ext uri="{0D108BD9-81ED-4DB2-BD59-A6C34878D82A}">
                    <a16:rowId xmlns:a16="http://schemas.microsoft.com/office/drawing/2014/main" val="1757842645"/>
                  </a:ext>
                </a:extLst>
              </a:tr>
              <a:tr h="260752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effectLst/>
                        </a:rPr>
                        <a:t>Total</a:t>
                      </a:r>
                      <a:endParaRPr lang="fr-FR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effectLst/>
                        </a:rPr>
                        <a:t>650</a:t>
                      </a:r>
                      <a:endParaRPr lang="fr-FR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65" marR="51365" marT="11006" marB="0" anchor="ctr"/>
                </a:tc>
                <a:extLst>
                  <a:ext uri="{0D108BD9-81ED-4DB2-BD59-A6C34878D82A}">
                    <a16:rowId xmlns:a16="http://schemas.microsoft.com/office/drawing/2014/main" val="366150361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B2F91352-D4A8-444E-AAF4-1CCF5E4AB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54" y="4204464"/>
            <a:ext cx="2184120" cy="8463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B23394-ABEF-4AD9-AC2B-2CD419CCB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4" y="1127411"/>
            <a:ext cx="7916572" cy="3355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34515D-585E-4B37-B276-4BD4E6AD6DCB}"/>
              </a:ext>
            </a:extLst>
          </p:cNvPr>
          <p:cNvSpPr/>
          <p:nvPr/>
        </p:nvSpPr>
        <p:spPr>
          <a:xfrm>
            <a:off x="1465832" y="1779939"/>
            <a:ext cx="1179646" cy="1375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7209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70DAF1-E980-4A8C-B542-C48ECC533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486" y="495903"/>
            <a:ext cx="5843253" cy="1066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174786-8086-46DE-9461-084035BD5279}"/>
              </a:ext>
            </a:extLst>
          </p:cNvPr>
          <p:cNvSpPr txBox="1"/>
          <p:nvPr/>
        </p:nvSpPr>
        <p:spPr>
          <a:xfrm>
            <a:off x="568484" y="1956547"/>
            <a:ext cx="5745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folder created in the desktop and check the .git file 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6CBAC-12D1-415F-AB80-BA9A94670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037"/>
          <a:stretch/>
        </p:blipFill>
        <p:spPr>
          <a:xfrm>
            <a:off x="1902168" y="2458765"/>
            <a:ext cx="2324725" cy="5429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88E98-3048-4268-A354-57E3153446AC}"/>
              </a:ext>
            </a:extLst>
          </p:cNvPr>
          <p:cNvCxnSpPr>
            <a:cxnSpLocks/>
          </p:cNvCxnSpPr>
          <p:nvPr/>
        </p:nvCxnSpPr>
        <p:spPr>
          <a:xfrm flipH="1">
            <a:off x="2447365" y="2264324"/>
            <a:ext cx="1243853" cy="523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BF8E8E-0CF2-4BCD-BCA5-61EA0BC8D5AE}"/>
              </a:ext>
            </a:extLst>
          </p:cNvPr>
          <p:cNvSpPr txBox="1"/>
          <p:nvPr/>
        </p:nvSpPr>
        <p:spPr>
          <a:xfrm>
            <a:off x="732865" y="3255693"/>
            <a:ext cx="4834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Spyder and create a new project</a:t>
            </a:r>
          </a:p>
          <a:p>
            <a:r>
              <a:rPr lang="en-US" dirty="0"/>
              <a:t>Select the folder where the .git folder is located</a:t>
            </a:r>
          </a:p>
          <a:p>
            <a:r>
              <a:rPr lang="en-US" dirty="0"/>
              <a:t>  </a:t>
            </a:r>
            <a:endParaRPr lang="pt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32B840-5AB5-4102-AA6B-8120541B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710" y="3138004"/>
            <a:ext cx="3241022" cy="16563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77F209-86CE-4281-B95D-8E9575BA9A44}"/>
              </a:ext>
            </a:extLst>
          </p:cNvPr>
          <p:cNvCxnSpPr>
            <a:cxnSpLocks/>
          </p:cNvCxnSpPr>
          <p:nvPr/>
        </p:nvCxnSpPr>
        <p:spPr>
          <a:xfrm>
            <a:off x="4572000" y="3778913"/>
            <a:ext cx="782500" cy="386459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B737A4-D514-4C2A-81AF-AFA94203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18" y="1816504"/>
            <a:ext cx="5995305" cy="195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23AFF-EB1E-4364-83E3-240AF368D646}"/>
              </a:ext>
            </a:extLst>
          </p:cNvPr>
          <p:cNvSpPr txBox="1"/>
          <p:nvPr/>
        </p:nvSpPr>
        <p:spPr>
          <a:xfrm>
            <a:off x="1863701" y="846347"/>
            <a:ext cx="25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file test.py</a:t>
            </a:r>
          </a:p>
          <a:p>
            <a:endParaRPr lang="pt-P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DDF64D-72E9-4CE3-A1F7-192413C95FFD}"/>
              </a:ext>
            </a:extLst>
          </p:cNvPr>
          <p:cNvCxnSpPr>
            <a:cxnSpLocks/>
          </p:cNvCxnSpPr>
          <p:nvPr/>
        </p:nvCxnSpPr>
        <p:spPr>
          <a:xfrm>
            <a:off x="3234018" y="1175874"/>
            <a:ext cx="242048" cy="558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680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B23394-ABEF-4AD9-AC2B-2CD419CCB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4" y="1127411"/>
            <a:ext cx="7916572" cy="3355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34515D-585E-4B37-B276-4BD4E6AD6DCB}"/>
              </a:ext>
            </a:extLst>
          </p:cNvPr>
          <p:cNvSpPr/>
          <p:nvPr/>
        </p:nvSpPr>
        <p:spPr>
          <a:xfrm>
            <a:off x="1465832" y="1779939"/>
            <a:ext cx="1179646" cy="1375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6273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7260F1-64A5-48A0-A3C7-75C4229F0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8" b="546"/>
          <a:stretch/>
        </p:blipFill>
        <p:spPr>
          <a:xfrm>
            <a:off x="910743" y="322768"/>
            <a:ext cx="4876800" cy="17170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DB2E31-4538-41A8-916D-8A5D81A6F2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8" r="7245"/>
          <a:stretch/>
        </p:blipFill>
        <p:spPr>
          <a:xfrm>
            <a:off x="2456468" y="2362556"/>
            <a:ext cx="5698533" cy="1771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5F51F-5656-44A9-AF83-1606D890D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30" y="4395172"/>
            <a:ext cx="4695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00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F41F24-819C-4881-A1B0-295F89A0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88" y="1229835"/>
            <a:ext cx="7493023" cy="26430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912E76-7079-4046-9FED-9BAEC3F13499}"/>
              </a:ext>
            </a:extLst>
          </p:cNvPr>
          <p:cNvSpPr/>
          <p:nvPr/>
        </p:nvSpPr>
        <p:spPr>
          <a:xfrm>
            <a:off x="2627135" y="461569"/>
            <a:ext cx="3286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>
                <a:hlinkClick r:id="rId4"/>
              </a:rPr>
              <a:t>https://bitbucket.org/ </a:t>
            </a:r>
            <a:r>
              <a:rPr lang="pt-PT" dirty="0"/>
              <a:t> &lt;your repository&gt;</a:t>
            </a:r>
          </a:p>
        </p:txBody>
      </p:sp>
    </p:spTree>
    <p:extLst>
      <p:ext uri="{BB962C8B-B14F-4D97-AF65-F5344CB8AC3E}">
        <p14:creationId xmlns:p14="http://schemas.microsoft.com/office/powerpoint/2010/main" val="2484291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up of coffee on a table&#10;&#10;Description automatically generated">
            <a:extLst>
              <a:ext uri="{FF2B5EF4-FFF2-40B4-BE49-F238E27FC236}">
                <a16:creationId xmlns:a16="http://schemas.microsoft.com/office/drawing/2014/main" id="{0A3E4CA1-A1A8-419E-96B2-7E9792E5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10391"/>
            <a:ext cx="7259782" cy="5133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7803C4-EC97-4157-AE04-E3A150B7D635}"/>
              </a:ext>
            </a:extLst>
          </p:cNvPr>
          <p:cNvSpPr/>
          <p:nvPr/>
        </p:nvSpPr>
        <p:spPr>
          <a:xfrm>
            <a:off x="0" y="10391"/>
            <a:ext cx="9144000" cy="513310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51EF3-4E41-4329-BFC3-408339C22FCE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chemeClr val="bg1"/>
                </a:solidFill>
                <a:latin typeface="Courier Std" panose="02070409020205020404" pitchFamily="49" charset="0"/>
              </a:rPr>
              <a:t>&lt;Coffee Time&gt; </a:t>
            </a:r>
            <a:endParaRPr lang="pt-PT" sz="3750" dirty="0">
              <a:solidFill>
                <a:schemeClr val="bg1"/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115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 dirty="0"/>
              <a:t>You can only solve the problems quickly if you’ve already solved the problem/ seen the problem solved before</a:t>
            </a:r>
            <a:r>
              <a:rPr lang="en" dirty="0"/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4196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055594" y="2237043"/>
            <a:ext cx="685535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chemeClr val="tx1">
                    <a:lumMod val="50000"/>
                  </a:schemeClr>
                </a:solidFill>
                <a:latin typeface="Courier Std" panose="02070409020205020404" pitchFamily="49" charset="0"/>
              </a:rPr>
              <a:t>&lt;Let’s make some code&gt;</a:t>
            </a:r>
            <a:endParaRPr lang="pt-PT" sz="3750" dirty="0">
              <a:solidFill>
                <a:schemeClr val="tx1">
                  <a:lumMod val="50000"/>
                </a:schemeClr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6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41FB71-225B-44C6-A345-AE970983DE12}"/>
              </a:ext>
            </a:extLst>
          </p:cNvPr>
          <p:cNvSpPr txBox="1"/>
          <p:nvPr/>
        </p:nvSpPr>
        <p:spPr>
          <a:xfrm>
            <a:off x="948018" y="571500"/>
            <a:ext cx="6454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Basic datatypes   </a:t>
            </a:r>
            <a:endParaRPr lang="pt-PT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D18F488F-0929-45AE-A247-AFCD1C42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06" y="1038443"/>
            <a:ext cx="7261412" cy="331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3098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159451-1B5F-4343-98A7-9201DF8FF583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0F320C-21F0-43F9-A8A4-046A82165E4D}"/>
              </a:ext>
            </a:extLst>
          </p:cNvPr>
          <p:cNvSpPr/>
          <p:nvPr/>
        </p:nvSpPr>
        <p:spPr>
          <a:xfrm>
            <a:off x="1210731" y="3771900"/>
            <a:ext cx="902087" cy="605117"/>
          </a:xfrm>
          <a:prstGeom prst="roundRect">
            <a:avLst/>
          </a:prstGeom>
          <a:gradFill flip="none" rotWithShape="0">
            <a:gsLst>
              <a:gs pos="46000">
                <a:schemeClr val="accent4">
                  <a:lumMod val="5000"/>
                  <a:lumOff val="95000"/>
                </a:schemeClr>
              </a:gs>
              <a:gs pos="100000">
                <a:srgbClr val="1BD402"/>
              </a:gs>
              <a:gs pos="81000">
                <a:srgbClr val="1BD402"/>
              </a:gs>
              <a:gs pos="0">
                <a:srgbClr val="1BD402"/>
              </a:gs>
              <a:gs pos="100000">
                <a:srgbClr val="1BD40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5D874-BC62-4FC1-BC4D-84FAA8128419}"/>
              </a:ext>
            </a:extLst>
          </p:cNvPr>
          <p:cNvSpPr txBox="1"/>
          <p:nvPr/>
        </p:nvSpPr>
        <p:spPr>
          <a:xfrm>
            <a:off x="706998" y="353292"/>
            <a:ext cx="52000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5000"/>
              </a:lnSpc>
            </a:pPr>
            <a:r>
              <a:rPr lang="en-US" sz="2100" b="1" dirty="0"/>
              <a:t>Python programming Introduction Content </a:t>
            </a:r>
            <a:endParaRPr lang="pt-PT" sz="2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0392A-F47D-471B-B381-BC8D41489C3D}"/>
              </a:ext>
            </a:extLst>
          </p:cNvPr>
          <p:cNvSpPr txBox="1"/>
          <p:nvPr/>
        </p:nvSpPr>
        <p:spPr>
          <a:xfrm>
            <a:off x="1210731" y="1282541"/>
            <a:ext cx="6722533" cy="197945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875" dirty="0"/>
              <a:t>Course Introduction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75" dirty="0"/>
              <a:t>Why Python?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75" dirty="0"/>
              <a:t>Python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75" dirty="0"/>
              <a:t>Installation Tools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75" dirty="0"/>
              <a:t>Building your code catalog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75" dirty="0"/>
              <a:t>Useful websites </a:t>
            </a:r>
          </a:p>
          <a:p>
            <a:endParaRPr lang="pt-PT" sz="1013" dirty="0"/>
          </a:p>
        </p:txBody>
      </p:sp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E657286B-D924-4E95-B61D-EF8E05708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0A0D5D-E7B9-4025-B3F7-81C01EC9F03F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06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4195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chemeClr val="tx1">
                    <a:lumMod val="50000"/>
                  </a:schemeClr>
                </a:solidFill>
                <a:latin typeface="Courier Std" panose="02070409020205020404" pitchFamily="49" charset="0"/>
              </a:rPr>
              <a:t>&lt;Exercise - 1&gt; </a:t>
            </a:r>
            <a:endParaRPr lang="pt-PT" sz="3750" dirty="0">
              <a:solidFill>
                <a:schemeClr val="tx1">
                  <a:lumMod val="50000"/>
                </a:schemeClr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5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AD87E3BA-2D8D-488D-8F55-867A9E1E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492C2-1BED-4941-ACD6-7A9539132BC7}"/>
              </a:ext>
            </a:extLst>
          </p:cNvPr>
          <p:cNvSpPr txBox="1"/>
          <p:nvPr/>
        </p:nvSpPr>
        <p:spPr>
          <a:xfrm>
            <a:off x="1093607" y="775855"/>
            <a:ext cx="135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</a:t>
            </a:r>
            <a:r>
              <a:rPr lang="en-US" dirty="0"/>
              <a:t> </a:t>
            </a:r>
            <a:r>
              <a:rPr lang="en-US" dirty="0">
                <a:latin typeface="Courier Std" panose="02070409020205020404" pitchFamily="49" charset="0"/>
              </a:rPr>
              <a:t>1 </a:t>
            </a:r>
          </a:p>
          <a:p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C7218-3FD3-4512-8147-C8EFC9408E81}"/>
              </a:ext>
            </a:extLst>
          </p:cNvPr>
          <p:cNvSpPr/>
          <p:nvPr/>
        </p:nvSpPr>
        <p:spPr>
          <a:xfrm>
            <a:off x="1093607" y="1299075"/>
            <a:ext cx="1737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Outputs commands: </a:t>
            </a:r>
            <a:endParaRPr lang="pt-P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CCFD3-F442-46C8-AB00-11DF2F0120DF}"/>
              </a:ext>
            </a:extLst>
          </p:cNvPr>
          <p:cNvSpPr txBox="1"/>
          <p:nvPr/>
        </p:nvSpPr>
        <p:spPr>
          <a:xfrm>
            <a:off x="1530859" y="1822295"/>
            <a:ext cx="36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print() #It is a function </a:t>
            </a:r>
            <a:endParaRPr lang="pt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AA390E-9F60-4860-A413-F992F8CBE1DF}"/>
              </a:ext>
            </a:extLst>
          </p:cNvPr>
          <p:cNvSpPr/>
          <p:nvPr/>
        </p:nvSpPr>
        <p:spPr>
          <a:xfrm>
            <a:off x="759758" y="2239287"/>
            <a:ext cx="4911468" cy="66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15000"/>
              </a:lnSpc>
              <a:buFont typeface="+mj-lt"/>
              <a:buAutoNum type="alphaLcPeriod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a code to print out the string  “Welcome to python course”</a:t>
            </a:r>
          </a:p>
          <a:p>
            <a:pPr marL="457200" lvl="1">
              <a:lnSpc>
                <a:spcPct val="115000"/>
              </a:lnSpc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Expected Output:</a:t>
            </a:r>
            <a:endParaRPr lang="pt-PT" sz="1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Welcome to python course</a:t>
            </a: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5EC4A83-6F88-458F-BB11-AA06686F7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594" y="3280692"/>
            <a:ext cx="3864273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(“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Welcome to python course”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(‘Welcome to pythonCourse’)</a:t>
            </a:r>
            <a:endParaRPr kumimoji="0" lang="pt-PT" altLang="pt-PT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555D3E-4E0C-466D-A628-72C4D309B730}"/>
              </a:ext>
            </a:extLst>
          </p:cNvPr>
          <p:cNvCxnSpPr>
            <a:cxnSpLocks/>
          </p:cNvCxnSpPr>
          <p:nvPr/>
        </p:nvCxnSpPr>
        <p:spPr>
          <a:xfrm flipH="1" flipV="1">
            <a:off x="3616180" y="3922304"/>
            <a:ext cx="323522" cy="37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F123E3-B694-456E-A255-B7D802279ED6}"/>
              </a:ext>
            </a:extLst>
          </p:cNvPr>
          <p:cNvCxnSpPr/>
          <p:nvPr/>
        </p:nvCxnSpPr>
        <p:spPr>
          <a:xfrm flipV="1">
            <a:off x="1177047" y="3443591"/>
            <a:ext cx="651753" cy="73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F71D47-6072-4E7B-8BB3-3E5BCE4FB8AA}"/>
              </a:ext>
            </a:extLst>
          </p:cNvPr>
          <p:cNvSpPr txBox="1"/>
          <p:nvPr/>
        </p:nvSpPr>
        <p:spPr>
          <a:xfrm>
            <a:off x="632298" y="4297153"/>
            <a:ext cx="168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endParaRPr lang="pt-P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EFD7B-77D6-41C2-817E-B4D04BB9897C}"/>
              </a:ext>
            </a:extLst>
          </p:cNvPr>
          <p:cNvSpPr txBox="1"/>
          <p:nvPr/>
        </p:nvSpPr>
        <p:spPr>
          <a:xfrm>
            <a:off x="3489615" y="4320621"/>
            <a:ext cx="168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497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AAAB179C-3C26-4A07-91AD-D25E9D10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2A5BD1-8277-424C-90A5-A7E174547AED}"/>
              </a:ext>
            </a:extLst>
          </p:cNvPr>
          <p:cNvSpPr/>
          <p:nvPr/>
        </p:nvSpPr>
        <p:spPr>
          <a:xfrm>
            <a:off x="995326" y="1208980"/>
            <a:ext cx="5964554" cy="821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	Write a code to print out the result of the operations  8+5*13</a:t>
            </a:r>
          </a:p>
          <a:p>
            <a:pPr marL="457200" lvl="1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Expected Output: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73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622D49B-06D9-4787-B6C0-EE04F7EE6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665" y="2431676"/>
            <a:ext cx="3008072" cy="2308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(8+5*13)</a:t>
            </a:r>
            <a:endParaRPr kumimoji="0" lang="pt-PT" altLang="pt-PT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98C07-C1FB-4200-864F-802616B66E73}"/>
              </a:ext>
            </a:extLst>
          </p:cNvPr>
          <p:cNvSpPr txBox="1"/>
          <p:nvPr/>
        </p:nvSpPr>
        <p:spPr>
          <a:xfrm>
            <a:off x="1093607" y="775855"/>
            <a:ext cx="135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</a:t>
            </a:r>
            <a:r>
              <a:rPr lang="en-US" dirty="0"/>
              <a:t> </a:t>
            </a:r>
            <a:r>
              <a:rPr lang="en-US" dirty="0">
                <a:latin typeface="Courier Std" panose="02070409020205020404" pitchFamily="49" charset="0"/>
              </a:rPr>
              <a:t>1 </a:t>
            </a:r>
          </a:p>
          <a:p>
            <a:endParaRPr lang="pt-P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3E4E8F-1F75-4FB2-80CB-25B646045F3A}"/>
              </a:ext>
            </a:extLst>
          </p:cNvPr>
          <p:cNvSpPr/>
          <p:nvPr/>
        </p:nvSpPr>
        <p:spPr>
          <a:xfrm>
            <a:off x="1050096" y="2961909"/>
            <a:ext cx="5001080" cy="106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	Write a code to print out &lt;Python is fun&gt; &lt;number of the days of this month &gt;</a:t>
            </a:r>
          </a:p>
          <a:p>
            <a:pPr marL="457200" lvl="1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Expected Output:</a:t>
            </a:r>
          </a:p>
          <a:p>
            <a:pPr marL="457200" lvl="1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Python is fun 31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6DB4F90-3324-496C-AAAC-89D924B0C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665" y="4330129"/>
            <a:ext cx="3008072" cy="2308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(“Python is fun”, 31)</a:t>
            </a:r>
          </a:p>
        </p:txBody>
      </p:sp>
    </p:spTree>
    <p:extLst>
      <p:ext uri="{BB962C8B-B14F-4D97-AF65-F5344CB8AC3E}">
        <p14:creationId xmlns:p14="http://schemas.microsoft.com/office/powerpoint/2010/main" val="4831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3FF6517-8D63-4F91-9C10-E4712B20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9F706-56C9-4A40-B3CF-A05F05A0CDEE}"/>
              </a:ext>
            </a:extLst>
          </p:cNvPr>
          <p:cNvSpPr txBox="1"/>
          <p:nvPr/>
        </p:nvSpPr>
        <p:spPr>
          <a:xfrm>
            <a:off x="719848" y="389105"/>
            <a:ext cx="453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Concatenating strings   </a:t>
            </a:r>
          </a:p>
          <a:p>
            <a:r>
              <a:rPr lang="en-US" dirty="0"/>
              <a:t>Creating variables to store values</a:t>
            </a:r>
          </a:p>
          <a:p>
            <a:r>
              <a:rPr lang="en-US" dirty="0"/>
              <a:t>Splitting lines \n </a:t>
            </a:r>
          </a:p>
          <a:p>
            <a:r>
              <a:rPr lang="en-US" dirty="0"/>
              <a:t>and using tabs \t</a:t>
            </a:r>
          </a:p>
          <a:p>
            <a:endParaRPr lang="en-US" dirty="0"/>
          </a:p>
          <a:p>
            <a:endParaRPr lang="pt-PT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502483-FA55-44AD-B7E5-4B72649F1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48" y="1480997"/>
            <a:ext cx="8249054" cy="281615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PT" altLang="pt-PT" sz="1500" dirty="0">
                <a:solidFill>
                  <a:srgbClr val="6699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Hello” + “&lt;Your name &gt;”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print(“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Hello”‘ ’“&lt;Your name&gt;”)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print("Hello" + "&lt;Your name&gt;\n You are splitting this line several\</a:t>
            </a:r>
            <a:r>
              <a:rPr lang="en-US" altLang="pt-PT" sz="15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ntimes</a:t>
            </a:r>
            <a:r>
              <a:rPr lang="en-US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\n")</a:t>
            </a:r>
            <a:endParaRPr lang="pt-PT" altLang="pt-PT" sz="15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print(“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Hello, &lt;Your name&gt;”)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Greeting = “Hello” 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 = &lt;Your name&gt;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(greeting + name)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(greeting +’ ’+ name)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print(type(name))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age = 1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 name + age)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148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AD7A3-A20D-49B8-A8E3-FBC05F8D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96" y="256567"/>
            <a:ext cx="6303524" cy="4630366"/>
          </a:xfrm>
          <a:prstGeom prst="rect">
            <a:avLst/>
          </a:prstGeom>
          <a:noFill/>
        </p:spPr>
      </p:pic>
      <p:sp>
        <p:nvSpPr>
          <p:cNvPr id="5" name="Shape 136">
            <a:extLst>
              <a:ext uri="{FF2B5EF4-FFF2-40B4-BE49-F238E27FC236}">
                <a16:creationId xmlns:a16="http://schemas.microsoft.com/office/drawing/2014/main" id="{275341C8-0F08-44D4-B2D6-97D9D7E7C814}"/>
              </a:ext>
            </a:extLst>
          </p:cNvPr>
          <p:cNvSpPr txBox="1">
            <a:spLocks/>
          </p:cNvSpPr>
          <p:nvPr/>
        </p:nvSpPr>
        <p:spPr>
          <a:xfrm>
            <a:off x="277100" y="284200"/>
            <a:ext cx="2024100" cy="1174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pt-PT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String Formatting -</a:t>
            </a:r>
            <a:r>
              <a:rPr lang="pt-PT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old</a:t>
            </a:r>
            <a:r>
              <a:rPr lang="pt-PT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pt-PT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% </a:t>
            </a:r>
            <a:endParaRPr lang="e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782B184-904E-4870-9ED0-C1A79C581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087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3894-005C-4A93-8158-B4BCC9DA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Strings Formatting –f-Strings</a:t>
            </a:r>
            <a:endParaRPr lang="pt-PT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9589-854F-4D34-9C8E-077314A1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45</a:t>
            </a:fld>
            <a:endParaRPr lang="pt-PT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3DD60CA-A9C9-4973-A87C-AFC17549B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02" y="1896030"/>
            <a:ext cx="5309543" cy="161582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500" dirty="0">
              <a:solidFill>
                <a:srgbClr val="0077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 =“Josi”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age = 31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'%s is %d years old' % (name, age))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('{} is {} years old'.format(name, age))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(f'{name} is {age} years old') </a:t>
            </a:r>
            <a:endParaRPr lang="en-US" altLang="pt-PT" sz="1500" dirty="0">
              <a:solidFill>
                <a:srgbClr val="666666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PT" altLang="pt-PT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85252C8-6051-4705-AE84-5DC3F013C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12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chemeClr val="tx1">
                    <a:lumMod val="50000"/>
                  </a:schemeClr>
                </a:solidFill>
                <a:latin typeface="Courier Std" panose="02070409020205020404" pitchFamily="49" charset="0"/>
              </a:rPr>
              <a:t>&lt;Exercise - 2&gt; </a:t>
            </a:r>
            <a:endParaRPr lang="pt-PT" sz="3750" dirty="0">
              <a:solidFill>
                <a:schemeClr val="tx1">
                  <a:lumMod val="50000"/>
                </a:schemeClr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42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FA04FA6-A60A-4200-8391-E6E89ECA8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7A8940-1B33-45AA-96B9-ED5B31E6B60E}"/>
              </a:ext>
            </a:extLst>
          </p:cNvPr>
          <p:cNvSpPr/>
          <p:nvPr/>
        </p:nvSpPr>
        <p:spPr>
          <a:xfrm>
            <a:off x="504264" y="3049865"/>
            <a:ext cx="4572000" cy="1068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>
              <a:lnSpc>
                <a:spcPct val="115000"/>
              </a:lnSpc>
              <a:buAutoNum type="alphaLcPeriod" startAt="2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Display float number with 2 decimal places using print()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Output: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458.541315 as 458.54</a:t>
            </a:r>
            <a:endParaRPr lang="pt-PT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C65F99-02B5-4442-A632-AAD5C1ACE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7964" y="4297153"/>
            <a:ext cx="3008072" cy="2308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'%.2f'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%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458.541315</a:t>
            </a:r>
            <a:r>
              <a:rPr kumimoji="0" lang="pt-PT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kumimoji="0" lang="pt-PT" altLang="pt-PT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9882-9423-4A53-9D9A-86C9398BC919}"/>
              </a:ext>
            </a:extLst>
          </p:cNvPr>
          <p:cNvSpPr txBox="1"/>
          <p:nvPr/>
        </p:nvSpPr>
        <p:spPr>
          <a:xfrm>
            <a:off x="1156244" y="522383"/>
            <a:ext cx="135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</a:t>
            </a:r>
            <a:r>
              <a:rPr lang="en-US" dirty="0"/>
              <a:t> </a:t>
            </a:r>
            <a:r>
              <a:rPr lang="en-US" dirty="0">
                <a:latin typeface="Courier Std" panose="02070409020205020404" pitchFamily="49" charset="0"/>
              </a:rPr>
              <a:t>2 </a:t>
            </a:r>
          </a:p>
          <a:p>
            <a:endParaRPr lang="pt-P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D49270-BB03-4BB0-82F7-C6D9B2CC7282}"/>
              </a:ext>
            </a:extLst>
          </p:cNvPr>
          <p:cNvSpPr/>
          <p:nvPr/>
        </p:nvSpPr>
        <p:spPr>
          <a:xfrm>
            <a:off x="374280" y="870982"/>
            <a:ext cx="4572000" cy="14497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>
              <a:lnSpc>
                <a:spcPct val="115000"/>
              </a:lnSpc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a code to produce the following output  </a:t>
            </a:r>
          </a:p>
          <a:p>
            <a:pPr marL="685800" lvl="1" indent="-228600">
              <a:lnSpc>
                <a:spcPct val="115000"/>
              </a:lnSpc>
              <a:buAutoNum type="alphaL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Output: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 1 	&lt;You Name&gt;</a:t>
            </a:r>
          </a:p>
          <a:p>
            <a:pPr marL="91440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 2 	&lt;Student sitting in your side&gt;</a:t>
            </a:r>
          </a:p>
          <a:p>
            <a:pPr marL="914400">
              <a:lnSpc>
                <a:spcPct val="115000"/>
              </a:lnSpc>
              <a:spcAft>
                <a:spcPts val="1000"/>
              </a:spcAft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FC2DFCA-6737-49E8-8778-6CFA9E455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134" y="2325355"/>
            <a:ext cx="3008072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(“Student 1</a:t>
            </a:r>
            <a:r>
              <a:rPr lang="en-US" altLang="pt-PT" sz="1500" dirty="0">
                <a:solidFill>
                  <a:srgbClr val="6699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\t</a:t>
            </a:r>
            <a:r>
              <a:rPr lang="en-US" altLang="pt-PT" sz="1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&lt;Name&gt;")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(“Student 2</a:t>
            </a:r>
            <a:r>
              <a:rPr lang="en-US" altLang="pt-PT" sz="1500" dirty="0">
                <a:solidFill>
                  <a:srgbClr val="6699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\t</a:t>
            </a:r>
            <a:r>
              <a:rPr lang="en-US" altLang="pt-PT" sz="1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&lt;Name&gt;")</a:t>
            </a:r>
            <a:endParaRPr kumimoji="0" lang="pt-PT" altLang="pt-PT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6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4195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chemeClr val="tx1">
                    <a:lumMod val="50000"/>
                  </a:schemeClr>
                </a:solidFill>
                <a:latin typeface="Courier Std" panose="02070409020205020404" pitchFamily="49" charset="0"/>
              </a:rPr>
              <a:t>&lt;Exercises – 3-5 &gt; </a:t>
            </a:r>
            <a:endParaRPr lang="pt-PT" sz="3750" dirty="0">
              <a:solidFill>
                <a:schemeClr val="tx1">
                  <a:lumMod val="50000"/>
                </a:schemeClr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59B60-B381-419E-BFB1-E824A1D1F813}"/>
              </a:ext>
            </a:extLst>
          </p:cNvPr>
          <p:cNvSpPr/>
          <p:nvPr/>
        </p:nvSpPr>
        <p:spPr>
          <a:xfrm>
            <a:off x="771553" y="903781"/>
            <a:ext cx="1526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commands: </a:t>
            </a:r>
            <a:endParaRPr lang="pt-P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F4397-A1DD-4C63-9324-88832EC4BE8B}"/>
              </a:ext>
            </a:extLst>
          </p:cNvPr>
          <p:cNvSpPr txBox="1"/>
          <p:nvPr/>
        </p:nvSpPr>
        <p:spPr>
          <a:xfrm>
            <a:off x="1534743" y="1408963"/>
            <a:ext cx="36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input() #It is a function </a:t>
            </a:r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B93A4-BDEE-4CBC-98EA-6F2CC7480845}"/>
              </a:ext>
            </a:extLst>
          </p:cNvPr>
          <p:cNvSpPr/>
          <p:nvPr/>
        </p:nvSpPr>
        <p:spPr>
          <a:xfrm>
            <a:off x="343536" y="1857929"/>
            <a:ext cx="4572000" cy="1068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>
              <a:lnSpc>
                <a:spcPct val="115000"/>
              </a:lnSpc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a code to ask for a name, store  it in a variable and print it </a:t>
            </a:r>
          </a:p>
          <a:p>
            <a:pPr marL="457200" lvl="1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input:  &lt;Your name&gt;</a:t>
            </a:r>
          </a:p>
          <a:p>
            <a:pPr marL="457200" lvl="1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output &lt;Your name&gt;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43AF59-958C-4D59-BE43-345737AA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536" y="3330584"/>
            <a:ext cx="4179622" cy="69249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print(“Please, Enter your name:”)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student_name = input</a:t>
            </a:r>
            <a:r>
              <a:rPr lang="en-US" altLang="pt-PT" sz="1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(student_name)</a:t>
            </a:r>
            <a:endParaRPr kumimoji="0" lang="pt-PT" altLang="pt-PT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2B82D-19FA-4D8B-91CD-F70A47C73854}"/>
              </a:ext>
            </a:extLst>
          </p:cNvPr>
          <p:cNvSpPr txBox="1"/>
          <p:nvPr/>
        </p:nvSpPr>
        <p:spPr>
          <a:xfrm>
            <a:off x="1165972" y="444766"/>
            <a:ext cx="135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</a:t>
            </a:r>
            <a:r>
              <a:rPr lang="en-US" dirty="0"/>
              <a:t> </a:t>
            </a:r>
            <a:r>
              <a:rPr lang="en-US" dirty="0">
                <a:latin typeface="Courier Std" panose="02070409020205020404" pitchFamily="49" charset="0"/>
              </a:rPr>
              <a:t>3 </a:t>
            </a:r>
          </a:p>
          <a:p>
            <a:endParaRPr lang="pt-PT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2A0881E6-796A-4633-8F96-2EAA36B75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920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5D874-BC62-4FC1-BC4D-84FAA8128419}"/>
              </a:ext>
            </a:extLst>
          </p:cNvPr>
          <p:cNvSpPr txBox="1"/>
          <p:nvPr/>
        </p:nvSpPr>
        <p:spPr>
          <a:xfrm>
            <a:off x="706998" y="353292"/>
            <a:ext cx="52000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5000"/>
              </a:lnSpc>
            </a:pPr>
            <a:r>
              <a:rPr lang="en-US" sz="2100" b="1" dirty="0"/>
              <a:t>Python programming Introduction Content </a:t>
            </a:r>
            <a:endParaRPr lang="pt-PT" sz="21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19E042-30BE-466D-A557-F514ABBCEFA4}"/>
              </a:ext>
            </a:extLst>
          </p:cNvPr>
          <p:cNvSpPr/>
          <p:nvPr/>
        </p:nvSpPr>
        <p:spPr>
          <a:xfrm>
            <a:off x="1335025" y="1816068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types/outputs/inputs </a:t>
            </a:r>
          </a:p>
          <a:p>
            <a:pPr marL="457200" indent="-457200" defTabSz="685800">
              <a:buFont typeface="+mj-lt"/>
              <a:buAutoNum type="arabicPeriod" startAt="2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Operators </a:t>
            </a:r>
          </a:p>
          <a:p>
            <a:pPr marL="457200" indent="-457200" defTabSz="685800">
              <a:buFont typeface="+mj-lt"/>
              <a:buAutoNum type="arabicPeriod" startAt="4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 and Modules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pt-PT" sz="1875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073EDCD9-5EDB-4531-B73F-30F44D53A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5A7133-AF40-44BE-A0B7-D24CD5D2F3A7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F2FD77-CD81-4C21-801F-3B06FA78F87D}"/>
              </a:ext>
            </a:extLst>
          </p:cNvPr>
          <p:cNvSpPr/>
          <p:nvPr/>
        </p:nvSpPr>
        <p:spPr>
          <a:xfrm>
            <a:off x="1210733" y="3771900"/>
            <a:ext cx="1956049" cy="605117"/>
          </a:xfrm>
          <a:prstGeom prst="roundRect">
            <a:avLst/>
          </a:prstGeom>
          <a:gradFill flip="none" rotWithShape="0">
            <a:gsLst>
              <a:gs pos="46000">
                <a:schemeClr val="accent4">
                  <a:lumMod val="5000"/>
                  <a:lumOff val="95000"/>
                </a:schemeClr>
              </a:gs>
              <a:gs pos="100000">
                <a:srgbClr val="1BD402"/>
              </a:gs>
              <a:gs pos="81000">
                <a:srgbClr val="1BD402"/>
              </a:gs>
              <a:gs pos="0">
                <a:srgbClr val="1BD402"/>
              </a:gs>
              <a:gs pos="100000">
                <a:srgbClr val="1BD40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3E205E-D687-46A4-938A-C3E1B55739EE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35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A3C11FB9-B224-4D35-A73C-9E974DB5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49C83C-14C9-4C75-AB21-00049650E019}"/>
              </a:ext>
            </a:extLst>
          </p:cNvPr>
          <p:cNvSpPr/>
          <p:nvPr/>
        </p:nvSpPr>
        <p:spPr>
          <a:xfrm>
            <a:off x="1193294" y="1757741"/>
            <a:ext cx="4572000" cy="1812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115000"/>
              </a:lnSpc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a code that receives your name as 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Input: john Anna Joe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output: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John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Anna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Joe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Guide: use split() method for strings</a:t>
            </a:r>
            <a:endParaRPr lang="pt-PT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86A80-B267-4341-A6CE-6F5D855293BD}"/>
              </a:ext>
            </a:extLst>
          </p:cNvPr>
          <p:cNvSpPr/>
          <p:nvPr/>
        </p:nvSpPr>
        <p:spPr>
          <a:xfrm>
            <a:off x="771553" y="1234521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commands: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pt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BE5C9-E1B9-4387-B387-2760D549984C}"/>
              </a:ext>
            </a:extLst>
          </p:cNvPr>
          <p:cNvSpPr txBox="1"/>
          <p:nvPr/>
        </p:nvSpPr>
        <p:spPr>
          <a:xfrm>
            <a:off x="1165972" y="444766"/>
            <a:ext cx="135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</a:t>
            </a:r>
            <a:r>
              <a:rPr lang="en-US" dirty="0"/>
              <a:t> 4</a:t>
            </a:r>
            <a:r>
              <a:rPr lang="en-US" dirty="0">
                <a:latin typeface="Courier Std" panose="02070409020205020404" pitchFamily="49" charset="0"/>
              </a:rPr>
              <a:t> </a:t>
            </a:r>
          </a:p>
          <a:p>
            <a:endParaRPr lang="pt-P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99B47D-F78A-4A69-868F-2A5E6482CBCC}"/>
              </a:ext>
            </a:extLst>
          </p:cNvPr>
          <p:cNvSpPr/>
          <p:nvPr/>
        </p:nvSpPr>
        <p:spPr>
          <a:xfrm>
            <a:off x="4456018" y="814097"/>
            <a:ext cx="4142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https://docs.python.org/2.5/lib/string-methods.html</a:t>
            </a:r>
          </a:p>
        </p:txBody>
      </p:sp>
    </p:spTree>
    <p:extLst>
      <p:ext uri="{BB962C8B-B14F-4D97-AF65-F5344CB8AC3E}">
        <p14:creationId xmlns:p14="http://schemas.microsoft.com/office/powerpoint/2010/main" val="219194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5D6BDFB-777F-42CA-A7B3-38351732C5DB}"/>
              </a:ext>
            </a:extLst>
          </p:cNvPr>
          <p:cNvSpPr/>
          <p:nvPr/>
        </p:nvSpPr>
        <p:spPr>
          <a:xfrm>
            <a:off x="1165972" y="1560842"/>
            <a:ext cx="6014125" cy="5539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str1, str2, str3 </a:t>
            </a:r>
            <a:r>
              <a:rPr lang="en-US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input("Enter three string").split()</a:t>
            </a:r>
            <a:endParaRPr lang="pt-PT" sz="1500" dirty="0">
              <a:solidFill>
                <a:srgbClr val="0077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(str1, str2, str3)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5D52312-180C-473F-A1C5-98B7A6A8611C}"/>
              </a:ext>
            </a:extLst>
          </p:cNvPr>
          <p:cNvSpPr txBox="1"/>
          <p:nvPr/>
        </p:nvSpPr>
        <p:spPr>
          <a:xfrm>
            <a:off x="1165972" y="444766"/>
            <a:ext cx="340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</a:t>
            </a:r>
            <a:r>
              <a:rPr lang="en-US" dirty="0"/>
              <a:t> 4 – Solution </a:t>
            </a:r>
            <a:r>
              <a:rPr lang="en-US" dirty="0">
                <a:latin typeface="Courier Std" panose="02070409020205020404" pitchFamily="49" charset="0"/>
              </a:rPr>
              <a:t> </a:t>
            </a:r>
          </a:p>
          <a:p>
            <a:endParaRPr lang="pt-PT" dirty="0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14599E0-1A51-4FD5-B6E7-2DF289CB2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325728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6984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54DC71ED-53B6-4CA2-9C02-FA40FE324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325728"/>
            <a:ext cx="2184120" cy="8463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C5F8CE-AF54-4619-AF9F-518B7EF659B7}"/>
              </a:ext>
            </a:extLst>
          </p:cNvPr>
          <p:cNvSpPr/>
          <p:nvPr/>
        </p:nvSpPr>
        <p:spPr>
          <a:xfrm>
            <a:off x="885637" y="1067874"/>
            <a:ext cx="4572000" cy="23076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1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You have the following data.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totalMoney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1000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quantity = 3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price = 450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display above data using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string.format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 method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output: 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have 1000 dollars so I can buy 3 football for 450.00 dollars.</a:t>
            </a:r>
            <a:endParaRPr lang="pt-PT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1AA07-670B-4A15-ADE6-D46632C6CB11}"/>
              </a:ext>
            </a:extLst>
          </p:cNvPr>
          <p:cNvSpPr txBox="1"/>
          <p:nvPr/>
        </p:nvSpPr>
        <p:spPr>
          <a:xfrm>
            <a:off x="1165972" y="444766"/>
            <a:ext cx="135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</a:t>
            </a:r>
            <a:r>
              <a:rPr lang="en-US" dirty="0"/>
              <a:t> 5</a:t>
            </a:r>
            <a:r>
              <a:rPr lang="en-US" dirty="0">
                <a:latin typeface="Courier Std" panose="02070409020205020404" pitchFamily="49" charset="0"/>
              </a:rPr>
              <a:t>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724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07640F-E0F3-48BC-9C21-13A56D4B5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806" y="1763836"/>
            <a:ext cx="5419838" cy="1615827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quantity 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pt-PT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totalMoney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price 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statement1 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"I have {1} dollars so I can buy {0} football for {2:.2f} </a:t>
            </a:r>
            <a:r>
              <a:rPr kumimoji="0" lang="en-US" altLang="pt-PT" sz="15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dollars."</a:t>
            </a:r>
            <a:r>
              <a:rPr kumimoji="0" lang="en-US" altLang="pt-PT" sz="15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statement1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format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quantity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pt-PT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totalMoney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price</a:t>
            </a:r>
            <a:r>
              <a:rPr kumimoji="0" lang="en-US" altLang="pt-PT" sz="15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</a:t>
            </a:r>
            <a:endParaRPr kumimoji="0" lang="en-US" altLang="pt-PT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151F92A-81C4-4732-BA5D-DC70F3505875}"/>
              </a:ext>
            </a:extLst>
          </p:cNvPr>
          <p:cNvSpPr txBox="1"/>
          <p:nvPr/>
        </p:nvSpPr>
        <p:spPr>
          <a:xfrm>
            <a:off x="1165972" y="444766"/>
            <a:ext cx="340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</a:t>
            </a:r>
            <a:r>
              <a:rPr lang="en-US" dirty="0"/>
              <a:t> 5 – Solution </a:t>
            </a:r>
            <a:r>
              <a:rPr lang="en-US" dirty="0">
                <a:latin typeface="Courier Std" panose="02070409020205020404" pitchFamily="49" charset="0"/>
              </a:rPr>
              <a:t> </a:t>
            </a:r>
          </a:p>
          <a:p>
            <a:endParaRPr lang="pt-PT" dirty="0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A9D3C307-EAEA-4C9B-994D-F40CC7CA3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325728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1717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4195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chemeClr val="tx1">
                    <a:lumMod val="50000"/>
                  </a:schemeClr>
                </a:solidFill>
                <a:latin typeface="Courier Std" panose="02070409020205020404" pitchFamily="49" charset="0"/>
              </a:rPr>
              <a:t>&lt;Exercise – 6-7 &gt; </a:t>
            </a:r>
            <a:endParaRPr lang="pt-PT" sz="3750" dirty="0">
              <a:solidFill>
                <a:schemeClr val="tx1">
                  <a:lumMod val="50000"/>
                </a:schemeClr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2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2C1DB-8670-4CE1-BB41-373988975D69}"/>
              </a:ext>
            </a:extLst>
          </p:cNvPr>
          <p:cNvSpPr txBox="1"/>
          <p:nvPr/>
        </p:nvSpPr>
        <p:spPr>
          <a:xfrm>
            <a:off x="748293" y="47002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 6 </a:t>
            </a:r>
          </a:p>
          <a:p>
            <a:endParaRPr lang="pt-PT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AAAB179C-3C26-4A07-91AD-D25E9D10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FD4DF8D-AB47-45E6-96CF-3E50D296C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645" y="670862"/>
            <a:ext cx="4216941" cy="426270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#msg =  012345678901234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#letters = "</a:t>
            </a:r>
            <a:r>
              <a:rPr lang="en-US" altLang="pt-PT" sz="13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abcdefghijklmnopqrstuvwxyz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endParaRPr lang="pt-PT" altLang="pt-PT" sz="13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rgbClr val="0077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 = “Lisbon is in Portugal“ #23 letters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500" dirty="0">
              <a:solidFill>
                <a:srgbClr val="0077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[1])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[0:6])  #Lisbon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[3:5])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[0:9])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[:9])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[10:14])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[10:])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[:6])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[6:])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[:6] + 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[6:])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[:])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11028D1-9B77-4B28-B7C8-51D5CAE83C30}"/>
              </a:ext>
            </a:extLst>
          </p:cNvPr>
          <p:cNvSpPr/>
          <p:nvPr/>
        </p:nvSpPr>
        <p:spPr>
          <a:xfrm>
            <a:off x="1259116" y="993243"/>
            <a:ext cx="1479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Splitting Strings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072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5973E9F2-C9E7-42D8-85AF-AA658A3D6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B08724A-BCD5-4509-849E-1E610CB32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5789" y="847048"/>
            <a:ext cx="4216941" cy="360098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#msg =  012345678901234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#letters = "</a:t>
            </a:r>
            <a:r>
              <a:rPr lang="en-US" altLang="pt-PT" sz="13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abcdefghijklmnopqrstuvwxyz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endParaRPr lang="pt-PT" altLang="pt-PT" sz="13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</a:t>
            </a:r>
            <a:endParaRPr lang="en-US" altLang="pt-PT" sz="1500" dirty="0">
              <a:solidFill>
                <a:srgbClr val="0077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 = "Lisbon is in Portugal" #23 </a:t>
            </a:r>
            <a:r>
              <a:rPr lang="en-US" altLang="pt-PT" sz="1300" dirty="0" err="1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lettters</a:t>
            </a:r>
            <a:endParaRPr lang="en-US" altLang="pt-PT" sz="1300" dirty="0">
              <a:solidFill>
                <a:srgbClr val="0077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rgbClr val="0077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[-21:-15])  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#Lisbon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[-8:-5])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[-14:-12])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[-8:])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rgbClr val="0077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[-11:-8])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[-23:])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rgbClr val="0077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[-5:-1])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[7:])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[:])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67A33-432B-4045-989E-E4D1217B69A2}"/>
              </a:ext>
            </a:extLst>
          </p:cNvPr>
          <p:cNvSpPr txBox="1"/>
          <p:nvPr/>
        </p:nvSpPr>
        <p:spPr>
          <a:xfrm>
            <a:off x="748293" y="47002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 7 </a:t>
            </a:r>
          </a:p>
          <a:p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EADE09-27CF-438E-AFB6-EBB303AAC5D0}"/>
              </a:ext>
            </a:extLst>
          </p:cNvPr>
          <p:cNvSpPr/>
          <p:nvPr/>
        </p:nvSpPr>
        <p:spPr>
          <a:xfrm>
            <a:off x="1259116" y="993243"/>
            <a:ext cx="1479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Splitting Strings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46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4195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chemeClr val="tx1">
                    <a:lumMod val="50000"/>
                  </a:schemeClr>
                </a:solidFill>
                <a:latin typeface="Courier Std" panose="02070409020205020404" pitchFamily="49" charset="0"/>
              </a:rPr>
              <a:t>&lt;Exercise - 8&gt; </a:t>
            </a:r>
            <a:endParaRPr lang="pt-PT" sz="3750" dirty="0">
              <a:solidFill>
                <a:schemeClr val="tx1">
                  <a:lumMod val="50000"/>
                </a:schemeClr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0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72DBDE-F394-49DE-B281-5E9245C96AD4}"/>
              </a:ext>
            </a:extLst>
          </p:cNvPr>
          <p:cNvSpPr txBox="1"/>
          <p:nvPr/>
        </p:nvSpPr>
        <p:spPr>
          <a:xfrm>
            <a:off x="699655" y="810491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Arithmetic Operations </a:t>
            </a:r>
            <a:endParaRPr lang="pt-PT" dirty="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A7C11A1-8F8D-4F63-9455-12FF2B8D7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22932-34AF-4AE2-A9CB-F45EA8927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221" y="462064"/>
            <a:ext cx="3460113" cy="42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96AA4B-593B-4F12-99F4-4A84C6ABDBF1}"/>
              </a:ext>
            </a:extLst>
          </p:cNvPr>
          <p:cNvSpPr txBox="1"/>
          <p:nvPr/>
        </p:nvSpPr>
        <p:spPr>
          <a:xfrm>
            <a:off x="699655" y="810491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 8 </a:t>
            </a:r>
          </a:p>
          <a:p>
            <a:endParaRPr lang="pt-PT" dirty="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3FDBA823-BA0B-4257-82C6-105A1C419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3A6BE76-9CC1-475A-8A03-5EE825CC2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939" y="1271394"/>
            <a:ext cx="4216941" cy="260071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 = 12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 = 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 + b)    # 15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 - b)    # 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 * b)    # 36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 / b)    # 4.0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 // b)   # 4 integer division, rounded down towards minus infinity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 % b)    # 0 modulo: the remainder after integer division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PT" sz="13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PT" sz="13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PT" sz="1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0065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5D874-BC62-4FC1-BC4D-84FAA8128419}"/>
              </a:ext>
            </a:extLst>
          </p:cNvPr>
          <p:cNvSpPr txBox="1"/>
          <p:nvPr/>
        </p:nvSpPr>
        <p:spPr>
          <a:xfrm>
            <a:off x="706998" y="353292"/>
            <a:ext cx="52000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5000"/>
              </a:lnSpc>
            </a:pPr>
            <a:r>
              <a:rPr lang="en-US" sz="2100" b="1" dirty="0"/>
              <a:t>Python programming Introduction Content </a:t>
            </a:r>
            <a:endParaRPr lang="pt-PT" sz="21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19E042-30BE-466D-A557-F514ABBCEFA4}"/>
              </a:ext>
            </a:extLst>
          </p:cNvPr>
          <p:cNvSpPr/>
          <p:nvPr/>
        </p:nvSpPr>
        <p:spPr>
          <a:xfrm>
            <a:off x="1335025" y="1564853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defTabSz="685800">
              <a:buFont typeface="+mj-lt"/>
              <a:buAutoNum type="arabicPeriod" startAt="5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Conditional statements and expression </a:t>
            </a:r>
          </a:p>
          <a:p>
            <a:pPr marL="457200" indent="-457200" defTabSz="685800">
              <a:buFont typeface="+mj-lt"/>
              <a:buAutoNum type="arabicPeriod" startAt="5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Loops</a:t>
            </a:r>
          </a:p>
          <a:p>
            <a:pPr marL="457200" indent="-457200" defTabSz="685800">
              <a:buFont typeface="+mj-lt"/>
              <a:buAutoNum type="arabicPeriod" startAt="5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 with standard Library and Modules </a:t>
            </a: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EC8900C-6A85-466A-8105-E6EE6712B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43C416-EAA1-42A6-BB84-AEF73DCEADDB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4BED7C-D5FF-47C6-8B75-C4EF1839A62D}"/>
              </a:ext>
            </a:extLst>
          </p:cNvPr>
          <p:cNvSpPr/>
          <p:nvPr/>
        </p:nvSpPr>
        <p:spPr>
          <a:xfrm>
            <a:off x="1210733" y="3771900"/>
            <a:ext cx="2823386" cy="605117"/>
          </a:xfrm>
          <a:prstGeom prst="roundRect">
            <a:avLst/>
          </a:prstGeom>
          <a:gradFill flip="none" rotWithShape="0">
            <a:gsLst>
              <a:gs pos="46000">
                <a:schemeClr val="accent4">
                  <a:lumMod val="5000"/>
                  <a:lumOff val="95000"/>
                </a:schemeClr>
              </a:gs>
              <a:gs pos="100000">
                <a:srgbClr val="1BD402"/>
              </a:gs>
              <a:gs pos="81000">
                <a:srgbClr val="1BD402"/>
              </a:gs>
              <a:gs pos="0">
                <a:srgbClr val="1BD402"/>
              </a:gs>
              <a:gs pos="100000">
                <a:srgbClr val="1BD40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1BBB4F-E0B7-474B-87B4-04425A0F2EA6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84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4195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chemeClr val="tx1">
                    <a:lumMod val="50000"/>
                  </a:schemeClr>
                </a:solidFill>
                <a:latin typeface="Courier Std" panose="02070409020205020404" pitchFamily="49" charset="0"/>
              </a:rPr>
              <a:t>&lt;Exercise 9 - 10&gt; </a:t>
            </a:r>
            <a:endParaRPr lang="pt-PT" sz="3750" dirty="0">
              <a:solidFill>
                <a:schemeClr val="tx1">
                  <a:lumMod val="50000"/>
                </a:schemeClr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65A884-E678-41A4-B5B7-5EAD1F14C930}"/>
              </a:ext>
            </a:extLst>
          </p:cNvPr>
          <p:cNvSpPr txBox="1"/>
          <p:nvPr/>
        </p:nvSpPr>
        <p:spPr>
          <a:xfrm>
            <a:off x="699655" y="810491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 9 </a:t>
            </a:r>
          </a:p>
          <a:p>
            <a:endParaRPr lang="pt-PT" dirty="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9EA7B167-FB4D-43EF-9C62-5EAC73B96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314B50-41BD-47F8-948F-A41D7C29ACF8}"/>
              </a:ext>
            </a:extLst>
          </p:cNvPr>
          <p:cNvSpPr/>
          <p:nvPr/>
        </p:nvSpPr>
        <p:spPr>
          <a:xfrm>
            <a:off x="699654" y="1248784"/>
            <a:ext cx="5980815" cy="106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15000"/>
              </a:lnSpc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a code that take two numbers from user, print the sum 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Input1: &lt;number&gt;</a:t>
            </a: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Input2:&lt;number&gt;</a:t>
            </a: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output: &lt;number&gt; +&lt;number&gt;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339753-21D4-45F4-AFA6-864C959BE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748" y="1746154"/>
            <a:ext cx="5768504" cy="13849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num1 = </a:t>
            </a: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input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 Enter first number :"))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num2 =</a:t>
            </a: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input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 Enter second number :"))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sum = num1 + num2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(num1) + " + " + </a:t>
            </a: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(num2) + " = " , sum</a:t>
            </a:r>
            <a:endParaRPr lang="en-US" altLang="pt-PT" sz="15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67F09-0B1B-461C-B13D-B59456F2F201}"/>
              </a:ext>
            </a:extLst>
          </p:cNvPr>
          <p:cNvSpPr txBox="1"/>
          <p:nvPr/>
        </p:nvSpPr>
        <p:spPr>
          <a:xfrm>
            <a:off x="699655" y="810491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 9 –Solution </a:t>
            </a:r>
          </a:p>
          <a:p>
            <a:endParaRPr lang="pt-PT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8C6077E7-6078-485C-B558-BC09BD24C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8804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24898-9828-4CCB-A2A0-C40F5B0F78CC}"/>
              </a:ext>
            </a:extLst>
          </p:cNvPr>
          <p:cNvSpPr txBox="1"/>
          <p:nvPr/>
        </p:nvSpPr>
        <p:spPr>
          <a:xfrm>
            <a:off x="699655" y="810491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 10</a:t>
            </a:r>
          </a:p>
          <a:p>
            <a:endParaRPr lang="pt-PT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3D3BD21-82E7-4D33-B3A5-F44F893AC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26" y="18532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C427BC-90C2-4F6E-96EC-D96F823EC0CB}"/>
              </a:ext>
            </a:extLst>
          </p:cNvPr>
          <p:cNvSpPr/>
          <p:nvPr/>
        </p:nvSpPr>
        <p:spPr>
          <a:xfrm>
            <a:off x="699654" y="1248784"/>
            <a:ext cx="5980815" cy="821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15000"/>
              </a:lnSpc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a code that get 5555</a:t>
            </a:r>
          </a:p>
          <a:p>
            <a:pPr marL="457200" lvl="1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Input1: “</a:t>
            </a:r>
            <a:r>
              <a:rPr lang="pt-PT" altLang="pt-PT" dirty="0">
                <a:solidFill>
                  <a:schemeClr val="bg1"/>
                </a:solidFill>
                <a:latin typeface="Arial Unicode MS"/>
              </a:rPr>
              <a:t>xxxx----xxxx----5555---" </a:t>
            </a:r>
          </a:p>
          <a:p>
            <a:pPr marL="91440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output: 5555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F3FC231A-3F44-4766-97D0-CA947A4B0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3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50B8184-AEC0-4F23-940C-FCF154D0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02418"/>
            <a:ext cx="8253920" cy="73866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600" dirty="0">
                <a:solidFill>
                  <a:schemeClr val="bg1"/>
                </a:solidFill>
                <a:latin typeface="Arial Unicode MS"/>
              </a:rPr>
              <a:t>credit_str =</a:t>
            </a:r>
            <a:r>
              <a:rPr lang="pt-PT" altLang="pt-PT" sz="800" dirty="0">
                <a:solidFill>
                  <a:schemeClr val="bg1"/>
                </a:solidFill>
              </a:rPr>
              <a:t> </a:t>
            </a:r>
            <a:r>
              <a:rPr lang="pt-PT" altLang="pt-PT" sz="1600" dirty="0">
                <a:solidFill>
                  <a:schemeClr val="bg1"/>
                </a:solidFill>
                <a:latin typeface="Arial Unicode MS"/>
              </a:rPr>
              <a:t>"xxxx----xxxx----5555---"</a:t>
            </a:r>
            <a:endParaRPr lang="pt-PT" altLang="pt-PT" sz="800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600" dirty="0">
                <a:solidFill>
                  <a:schemeClr val="bg1"/>
                </a:solidFill>
                <a:latin typeface="Arial Unicode MS"/>
              </a:rPr>
              <a:t>new_credit_str = </a:t>
            </a: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credit_str</a:t>
            </a:r>
            <a:r>
              <a:rPr lang="pt-PT" altLang="pt-PT" sz="1600" dirty="0">
                <a:solidFill>
                  <a:schemeClr val="bg1"/>
                </a:solidFill>
                <a:latin typeface="Arial Unicode MS"/>
              </a:rPr>
              <a:t>[</a:t>
            </a:r>
            <a:r>
              <a:rPr lang="pt-PT" altLang="pt-PT" sz="1600" dirty="0">
                <a:solidFill>
                  <a:srgbClr val="FF0000"/>
                </a:solidFill>
                <a:latin typeface="Arial Unicode MS"/>
              </a:rPr>
              <a:t>credit_str.index(‘5'):</a:t>
            </a:r>
            <a:r>
              <a:rPr lang="pt-PT" altLang="pt-PT" sz="1600" dirty="0">
                <a:solidFill>
                  <a:srgbClr val="FFC000"/>
                </a:solidFill>
                <a:latin typeface="Arial Unicode MS"/>
              </a:rPr>
              <a:t>credit_str.index(‘5') +</a:t>
            </a:r>
            <a:r>
              <a:rPr lang="pt-PT" altLang="pt-PT" sz="800" dirty="0">
                <a:solidFill>
                  <a:srgbClr val="FFC000"/>
                </a:solidFill>
              </a:rPr>
              <a:t> </a:t>
            </a:r>
            <a:r>
              <a:rPr lang="pt-PT" altLang="pt-PT" sz="1600" dirty="0" err="1">
                <a:solidFill>
                  <a:srgbClr val="FFC000"/>
                </a:solidFill>
                <a:latin typeface="Arial Unicode MS"/>
              </a:rPr>
              <a:t>len</a:t>
            </a:r>
            <a:r>
              <a:rPr lang="pt-PT" altLang="pt-PT" sz="1600" dirty="0">
                <a:solidFill>
                  <a:srgbClr val="FFC000"/>
                </a:solidFill>
                <a:latin typeface="Arial Unicode MS"/>
              </a:rPr>
              <a:t>(‘5555')</a:t>
            </a:r>
            <a:r>
              <a:rPr lang="pt-PT" altLang="pt-PT" sz="1600" dirty="0">
                <a:solidFill>
                  <a:schemeClr val="bg1"/>
                </a:solidFill>
                <a:latin typeface="Arial Unicode MS"/>
              </a:rPr>
              <a:t>]</a:t>
            </a:r>
            <a:endParaRPr lang="pt-PT" altLang="pt-PT" sz="800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600" dirty="0">
                <a:solidFill>
                  <a:schemeClr val="bg1"/>
                </a:solidFill>
                <a:latin typeface="Arial Unicode MS"/>
              </a:rPr>
              <a:t>print(new_credit_str)</a:t>
            </a:r>
            <a:endParaRPr lang="pt-PT" altLang="pt-PT" sz="3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0B879-F9E8-4F8A-B764-371F0B5D5CDE}"/>
              </a:ext>
            </a:extLst>
          </p:cNvPr>
          <p:cNvSpPr txBox="1"/>
          <p:nvPr/>
        </p:nvSpPr>
        <p:spPr>
          <a:xfrm>
            <a:off x="699655" y="810491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Std" panose="02070409020205020404" pitchFamily="49" charset="0"/>
              </a:rPr>
              <a:t>Exercise 10 –Solution </a:t>
            </a:r>
          </a:p>
          <a:p>
            <a:endParaRPr lang="pt-PT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B4961A1F-ED6B-45DD-B985-6CD62798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4065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50B8184-AEC0-4F23-940C-FCF154D0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25502"/>
            <a:ext cx="8253920" cy="69249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 sys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("\nInteger value information: ",sys.int_info)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500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PT" altLang="pt-PT" sz="15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("\nMaximum size of an integer: ",sys.maxsize)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0B879-F9E8-4F8A-B764-371F0B5D5CDE}"/>
              </a:ext>
            </a:extLst>
          </p:cNvPr>
          <p:cNvSpPr txBox="1"/>
          <p:nvPr/>
        </p:nvSpPr>
        <p:spPr>
          <a:xfrm>
            <a:off x="699655" y="810491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information </a:t>
            </a:r>
            <a:endParaRPr lang="pt-PT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B4961A1F-ED6B-45DD-B985-6CD62798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22181CD-67DE-4322-BF32-64AA3DDE6E4A}"/>
              </a:ext>
            </a:extLst>
          </p:cNvPr>
          <p:cNvSpPr/>
          <p:nvPr/>
        </p:nvSpPr>
        <p:spPr>
          <a:xfrm>
            <a:off x="1425294" y="1364107"/>
            <a:ext cx="3387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https://docs.python.org/3/library/sys.html</a:t>
            </a:r>
          </a:p>
        </p:txBody>
      </p:sp>
    </p:spTree>
    <p:extLst>
      <p:ext uri="{BB962C8B-B14F-4D97-AF65-F5344CB8AC3E}">
        <p14:creationId xmlns:p14="http://schemas.microsoft.com/office/powerpoint/2010/main" val="80536899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835AC7-81E0-45AC-8D10-94AFDFA15661}"/>
              </a:ext>
            </a:extLst>
          </p:cNvPr>
          <p:cNvSpPr txBox="1"/>
          <p:nvPr/>
        </p:nvSpPr>
        <p:spPr>
          <a:xfrm>
            <a:off x="563467" y="584502"/>
            <a:ext cx="471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Identifying most common error messages </a:t>
            </a:r>
            <a:endParaRPr lang="pt-PT" sz="1600" dirty="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18FF5470-9BB1-4531-BBD2-0AAB6CB6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117B37-9B6F-4B97-8B5C-2538FF73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6" y="1103221"/>
            <a:ext cx="9105088" cy="1059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52AE6-ACCA-46E6-B62C-825BCCABB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6" y="2293956"/>
            <a:ext cx="9105088" cy="18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607A7339-0910-46E2-8341-3D40058D9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E9ED34-E217-4CF5-BB04-D8F92127F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32"/>
            <a:ext cx="9144000" cy="31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BADB7-3B10-49DD-A7B9-054CCE20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984"/>
            <a:ext cx="9144000" cy="4035531"/>
          </a:xfrm>
          <a:prstGeom prst="rect">
            <a:avLst/>
          </a:prstGeom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CD3392D-5B31-4612-9122-C735599AD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569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7FF2D8-70B5-4661-BF52-72683A15D509}"/>
              </a:ext>
            </a:extLst>
          </p:cNvPr>
          <p:cNvSpPr/>
          <p:nvPr/>
        </p:nvSpPr>
        <p:spPr>
          <a:xfrm>
            <a:off x="671209" y="882145"/>
            <a:ext cx="8025320" cy="282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b="1" dirty="0"/>
              <a:t>Recommended bibliography and teaching resources:</a:t>
            </a:r>
            <a:endParaRPr lang="pt-PT" b="1" dirty="0"/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PT" dirty="0"/>
              <a:t>João Ventura, Full-speed Python, 2018. disponivel em </a:t>
            </a:r>
            <a:r>
              <a:rPr lang="pt-PT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http://joaoventura.net/blog/2018/full-speed-python/</a:t>
            </a:r>
            <a:r>
              <a:rPr lang="pt-PT" dirty="0"/>
              <a:t> 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AL </a:t>
            </a:r>
            <a:r>
              <a:rPr lang="en-US" dirty="0" err="1"/>
              <a:t>Sweigart</a:t>
            </a:r>
            <a:r>
              <a:rPr lang="en-US" dirty="0"/>
              <a:t>, Automate the boring stuff with python, San Francisco, 2015</a:t>
            </a:r>
            <a:endParaRPr lang="pt-PT" dirty="0"/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Software:</a:t>
            </a:r>
            <a:endParaRPr lang="pt-PT" dirty="0"/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programming language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r>
              <a:rPr lang="en-US" dirty="0"/>
              <a:t> )</a:t>
            </a:r>
            <a:endParaRPr lang="pt-PT" dirty="0"/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Spyder / </a:t>
            </a:r>
            <a:r>
              <a:rPr lang="en-US" dirty="0" err="1"/>
              <a:t>Jupyter</a:t>
            </a:r>
            <a:r>
              <a:rPr lang="en-US" dirty="0"/>
              <a:t> Notebook from Anaconda (</a:t>
            </a: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</a:t>
            </a:r>
            <a:r>
              <a:rPr lang="en-US" dirty="0"/>
              <a:t>)</a:t>
            </a:r>
            <a:endParaRPr lang="pt-PT" dirty="0"/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PT" dirty="0"/>
              <a:t>Data:   </a:t>
            </a:r>
            <a:r>
              <a:rPr lang="pt-P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https://data.oecd.org/portugal.htm</a:t>
            </a:r>
            <a:r>
              <a:rPr lang="pt-PT" dirty="0"/>
              <a:t> , https://www.kaggle.com/datasets;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A0C3343-B574-455D-B5ED-62445F6D5C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087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5D874-BC62-4FC1-BC4D-84FAA8128419}"/>
              </a:ext>
            </a:extLst>
          </p:cNvPr>
          <p:cNvSpPr txBox="1"/>
          <p:nvPr/>
        </p:nvSpPr>
        <p:spPr>
          <a:xfrm>
            <a:off x="706998" y="353292"/>
            <a:ext cx="52000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5000"/>
              </a:lnSpc>
            </a:pPr>
            <a:r>
              <a:rPr lang="en-US" sz="2100" b="1" dirty="0"/>
              <a:t>Python programming Introduction Content </a:t>
            </a:r>
            <a:endParaRPr lang="pt-PT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F2AA7-073C-4816-B7F5-B7728203C1D6}"/>
              </a:ext>
            </a:extLst>
          </p:cNvPr>
          <p:cNvSpPr txBox="1"/>
          <p:nvPr/>
        </p:nvSpPr>
        <p:spPr>
          <a:xfrm>
            <a:off x="1330036" y="1371600"/>
            <a:ext cx="3151909" cy="1750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685800">
              <a:buFont typeface="+mj-lt"/>
              <a:buAutoNum type="arabicPeriod" startAt="8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structure in python</a:t>
            </a:r>
          </a:p>
          <a:p>
            <a:pPr marL="457200" indent="-457200" defTabSz="685800">
              <a:buFont typeface="+mj-lt"/>
              <a:buAutoNum type="arabicPeriod" startAt="8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</a:t>
            </a:r>
          </a:p>
          <a:p>
            <a:pPr marL="457200" indent="-457200" defTabSz="685800">
              <a:buFont typeface="+mj-lt"/>
              <a:buAutoNum type="arabicPeriod" startAt="8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 </a:t>
            </a:r>
          </a:p>
          <a:p>
            <a:pPr marL="457200" indent="-457200" defTabSz="685800">
              <a:buFont typeface="+mj-lt"/>
              <a:buAutoNum type="arabicPeriod" startAt="8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Dictionaries </a:t>
            </a:r>
          </a:p>
          <a:p>
            <a:pPr marL="457200" indent="-457200" defTabSz="685800">
              <a:buFont typeface="+mj-lt"/>
              <a:buAutoNum type="arabicPeriod" startAt="8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</a:p>
          <a:p>
            <a:endParaRPr lang="pt-PT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AFDAC809-EFB6-4178-B445-15AB7F9D0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B9AB20-FFBF-4E34-AD05-CAE419FD7EEE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D32BB0-E0E6-48E1-B76A-70FB78D20183}"/>
              </a:ext>
            </a:extLst>
          </p:cNvPr>
          <p:cNvSpPr/>
          <p:nvPr/>
        </p:nvSpPr>
        <p:spPr>
          <a:xfrm>
            <a:off x="1210732" y="3771900"/>
            <a:ext cx="4642813" cy="605117"/>
          </a:xfrm>
          <a:prstGeom prst="roundRect">
            <a:avLst/>
          </a:prstGeom>
          <a:gradFill flip="none" rotWithShape="0">
            <a:gsLst>
              <a:gs pos="46000">
                <a:schemeClr val="accent4">
                  <a:lumMod val="5000"/>
                  <a:lumOff val="95000"/>
                </a:schemeClr>
              </a:gs>
              <a:gs pos="100000">
                <a:srgbClr val="1BD402"/>
              </a:gs>
              <a:gs pos="81000">
                <a:srgbClr val="1BD402"/>
              </a:gs>
              <a:gs pos="0">
                <a:srgbClr val="1BD402"/>
              </a:gs>
              <a:gs pos="100000">
                <a:srgbClr val="1BD40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218EE19-10E7-4B5F-882B-BF2AC1016AE5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7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>
            <a:extLst>
              <a:ext uri="{FF2B5EF4-FFF2-40B4-BE49-F238E27FC236}">
                <a16:creationId xmlns:a16="http://schemas.microsoft.com/office/drawing/2014/main" id="{50025A00-F9D3-44A4-956F-8AC269713B09}"/>
              </a:ext>
            </a:extLst>
          </p:cNvPr>
          <p:cNvSpPr txBox="1">
            <a:spLocks/>
          </p:cNvSpPr>
          <p:nvPr/>
        </p:nvSpPr>
        <p:spPr>
          <a:xfrm>
            <a:off x="277100" y="284200"/>
            <a:ext cx="2024100" cy="36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</a:t>
            </a:r>
          </a:p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Usefull links 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2E61B-BCCC-4E99-9275-40DAF9B024C4}"/>
              </a:ext>
            </a:extLst>
          </p:cNvPr>
          <p:cNvSpPr/>
          <p:nvPr/>
        </p:nvSpPr>
        <p:spPr>
          <a:xfrm>
            <a:off x="3557817" y="1113597"/>
            <a:ext cx="49892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2"/>
              </a:rPr>
              <a:t>https://www.anaconda.com/products/individual/get-started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3"/>
              </a:rPr>
              <a:t>https://www.python.org/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4"/>
              </a:rPr>
              <a:t>https://github.com/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5"/>
              </a:rPr>
              <a:t>https://git-scm.com/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6"/>
              </a:rPr>
              <a:t>https://about.gitlab.com/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7"/>
              </a:rPr>
              <a:t>https://bitbucket.org/dashboard/overview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8"/>
              </a:rPr>
              <a:t>https://stackoverflow.com/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51276E03-3497-4975-9BA7-A9899EC334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68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8E384-8305-4895-8589-813408F5B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Make it work </a:t>
            </a:r>
          </a:p>
          <a:p>
            <a:r>
              <a:rPr lang="en-US" dirty="0">
                <a:solidFill>
                  <a:schemeClr val="bg1"/>
                </a:solidFill>
              </a:rPr>
              <a:t>Make it Right </a:t>
            </a:r>
          </a:p>
          <a:p>
            <a:r>
              <a:rPr lang="en-US" dirty="0">
                <a:solidFill>
                  <a:schemeClr val="bg1"/>
                </a:solidFill>
              </a:rPr>
              <a:t>Make it Fast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287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865F52-BEA8-4C23-A066-B08A788C3A7F}"/>
              </a:ext>
            </a:extLst>
          </p:cNvPr>
          <p:cNvSpPr/>
          <p:nvPr/>
        </p:nvSpPr>
        <p:spPr>
          <a:xfrm>
            <a:off x="1335025" y="1455655"/>
            <a:ext cx="4572000" cy="15350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defTabSz="685800">
              <a:buFont typeface="+mj-lt"/>
              <a:buAutoNum type="arabicPeriod" startAt="13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 </a:t>
            </a:r>
          </a:p>
          <a:p>
            <a:pPr marL="457200" indent="-457200" defTabSz="685800">
              <a:buFont typeface="+mj-lt"/>
              <a:buAutoNum type="arabicPeriod" startAt="13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 and Modules</a:t>
            </a:r>
          </a:p>
          <a:p>
            <a:pPr marL="457200" indent="-457200" defTabSz="685800">
              <a:buFont typeface="+mj-lt"/>
              <a:buAutoNum type="arabicPeriod" startAt="13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Classes</a:t>
            </a:r>
          </a:p>
          <a:p>
            <a:pPr marL="457200" indent="-457200" defTabSz="685800">
              <a:buFont typeface="+mj-lt"/>
              <a:buAutoNum type="arabicPeriod" startAt="13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 to Numpy</a:t>
            </a:r>
          </a:p>
          <a:p>
            <a:pPr marL="457200" indent="-457200" defTabSz="685800">
              <a:buFont typeface="+mj-lt"/>
              <a:buAutoNum type="arabicPeriod" startAt="13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 to Pandas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6B960-7674-410A-85F9-80042A89EAAC}"/>
              </a:ext>
            </a:extLst>
          </p:cNvPr>
          <p:cNvSpPr txBox="1"/>
          <p:nvPr/>
        </p:nvSpPr>
        <p:spPr>
          <a:xfrm>
            <a:off x="706998" y="353292"/>
            <a:ext cx="52000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5000"/>
              </a:lnSpc>
            </a:pPr>
            <a:r>
              <a:rPr lang="en-US" sz="2100" b="1" dirty="0"/>
              <a:t>Python programming Introduction Content</a:t>
            </a:r>
            <a:endParaRPr lang="pt-PT" sz="2100" b="1" dirty="0"/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2EB2F8A-B6F1-41B7-B7C4-CDD8EBBD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2309"/>
            <a:ext cx="2184120" cy="84634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9CAF81-C16B-43FD-AAC5-F3A35CEF1298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825CD5-E360-4622-8DBF-67FBB96B0EA9}"/>
              </a:ext>
            </a:extLst>
          </p:cNvPr>
          <p:cNvSpPr/>
          <p:nvPr/>
        </p:nvSpPr>
        <p:spPr>
          <a:xfrm>
            <a:off x="1210732" y="3771900"/>
            <a:ext cx="5841232" cy="605117"/>
          </a:xfrm>
          <a:prstGeom prst="roundRect">
            <a:avLst/>
          </a:prstGeom>
          <a:gradFill flip="none" rotWithShape="0">
            <a:gsLst>
              <a:gs pos="46000">
                <a:schemeClr val="accent4">
                  <a:lumMod val="5000"/>
                  <a:lumOff val="95000"/>
                </a:schemeClr>
              </a:gs>
              <a:gs pos="100000">
                <a:srgbClr val="1BD402"/>
              </a:gs>
              <a:gs pos="81000">
                <a:srgbClr val="1BD402"/>
              </a:gs>
              <a:gs pos="0">
                <a:srgbClr val="1BD402"/>
              </a:gs>
              <a:gs pos="100000">
                <a:srgbClr val="1BD40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8D71DD-FB7E-452B-9894-6A5FD62B4F66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06379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5D874-BC62-4FC1-BC4D-84FAA8128419}"/>
              </a:ext>
            </a:extLst>
          </p:cNvPr>
          <p:cNvSpPr txBox="1"/>
          <p:nvPr/>
        </p:nvSpPr>
        <p:spPr>
          <a:xfrm>
            <a:off x="706998" y="353292"/>
            <a:ext cx="52000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5000"/>
              </a:lnSpc>
            </a:pPr>
            <a:r>
              <a:rPr lang="en-US" sz="2100" b="1" dirty="0"/>
              <a:t>Python programming Introduction Content </a:t>
            </a:r>
            <a:endParaRPr lang="pt-PT" sz="21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11C30E-ABC0-4F18-A162-552935CD5527}"/>
              </a:ext>
            </a:extLst>
          </p:cNvPr>
          <p:cNvSpPr/>
          <p:nvPr/>
        </p:nvSpPr>
        <p:spPr>
          <a:xfrm>
            <a:off x="1335025" y="1540006"/>
            <a:ext cx="4572000" cy="9579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18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 to matplotlib for data visualization 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Preprocessing </a:t>
            </a: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EDF2E776-EDF6-4D98-A635-3517B9028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227962-4771-4A37-8A98-D1067A308F0A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0C2A44-25A1-4715-94BC-A63592A93B26}"/>
              </a:ext>
            </a:extLst>
          </p:cNvPr>
          <p:cNvSpPr/>
          <p:nvPr/>
        </p:nvSpPr>
        <p:spPr>
          <a:xfrm>
            <a:off x="1210731" y="3771900"/>
            <a:ext cx="6722533" cy="605117"/>
          </a:xfrm>
          <a:prstGeom prst="roundRect">
            <a:avLst/>
          </a:prstGeom>
          <a:gradFill flip="none" rotWithShape="0">
            <a:gsLst>
              <a:gs pos="46000">
                <a:schemeClr val="accent4">
                  <a:lumMod val="5000"/>
                  <a:lumOff val="95000"/>
                </a:schemeClr>
              </a:gs>
              <a:gs pos="100000">
                <a:srgbClr val="1BD402"/>
              </a:gs>
              <a:gs pos="81000">
                <a:srgbClr val="1BD402"/>
              </a:gs>
              <a:gs pos="0">
                <a:srgbClr val="1BD402"/>
              </a:gs>
              <a:gs pos="100000">
                <a:srgbClr val="1BD40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767800-4464-46C2-BBDB-6EAE4C302735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A277F-7521-4C3E-A7A0-B70A62606702}"/>
              </a:ext>
            </a:extLst>
          </p:cNvPr>
          <p:cNvSpPr txBox="1"/>
          <p:nvPr/>
        </p:nvSpPr>
        <p:spPr>
          <a:xfrm>
            <a:off x="3307011" y="3828236"/>
            <a:ext cx="2772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100% Loaded </a:t>
            </a:r>
            <a:endParaRPr lang="pt-PT" sz="2600" b="1" dirty="0"/>
          </a:p>
        </p:txBody>
      </p:sp>
    </p:spTree>
    <p:extLst>
      <p:ext uri="{BB962C8B-B14F-4D97-AF65-F5344CB8AC3E}">
        <p14:creationId xmlns:p14="http://schemas.microsoft.com/office/powerpoint/2010/main" val="12946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lysses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1671</Words>
  <Application>Microsoft Office PowerPoint</Application>
  <PresentationFormat>Apresentação no Ecrã (16:9)</PresentationFormat>
  <Paragraphs>321</Paragraphs>
  <Slides>72</Slides>
  <Notes>3</Notes>
  <HiddenSlides>1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72</vt:i4>
      </vt:variant>
    </vt:vector>
  </HeadingPairs>
  <TitlesOfParts>
    <vt:vector size="84" baseType="lpstr">
      <vt:lpstr>Nunito Sans</vt:lpstr>
      <vt:lpstr>Montserrat Bold</vt:lpstr>
      <vt:lpstr>Arial</vt:lpstr>
      <vt:lpstr>Calibri Light</vt:lpstr>
      <vt:lpstr>Arial Unicode MS</vt:lpstr>
      <vt:lpstr>Calibri</vt:lpstr>
      <vt:lpstr>Courier Std</vt:lpstr>
      <vt:lpstr>Georgia</vt:lpstr>
      <vt:lpstr>Consolas</vt:lpstr>
      <vt:lpstr>Open Sans SemiBold</vt:lpstr>
      <vt:lpstr>Ulysses template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Schedule </vt:lpstr>
      <vt:lpstr>Apresentação do PowerPoint</vt:lpstr>
      <vt:lpstr>Apresentação do PowerPoint</vt:lpstr>
      <vt:lpstr>Apresentação do PowerPoint</vt:lpstr>
      <vt:lpstr>Apresentação do PowerPoint</vt:lpstr>
      <vt:lpstr>Programming tools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Strings Formatting –f-Strings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Joseanne cristina Ocroch viana</dc:creator>
  <cp:lastModifiedBy>Joseanne Cristina Viana</cp:lastModifiedBy>
  <cp:revision>34</cp:revision>
  <dcterms:created xsi:type="dcterms:W3CDTF">2020-10-10T16:39:26Z</dcterms:created>
  <dcterms:modified xsi:type="dcterms:W3CDTF">2020-10-11T22:54:04Z</dcterms:modified>
</cp:coreProperties>
</file>